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39"/>
  </p:notesMasterIdLst>
  <p:sldIdLst>
    <p:sldId id="256" r:id="rId2"/>
    <p:sldId id="292" r:id="rId3"/>
    <p:sldId id="262" r:id="rId4"/>
    <p:sldId id="265" r:id="rId5"/>
    <p:sldId id="303" r:id="rId6"/>
    <p:sldId id="266" r:id="rId7"/>
    <p:sldId id="317" r:id="rId8"/>
    <p:sldId id="297" r:id="rId9"/>
    <p:sldId id="325" r:id="rId10"/>
    <p:sldId id="305" r:id="rId11"/>
    <p:sldId id="302" r:id="rId12"/>
    <p:sldId id="326" r:id="rId13"/>
    <p:sldId id="268" r:id="rId14"/>
    <p:sldId id="270" r:id="rId15"/>
    <p:sldId id="267" r:id="rId16"/>
    <p:sldId id="304" r:id="rId17"/>
    <p:sldId id="323" r:id="rId18"/>
    <p:sldId id="324" r:id="rId19"/>
    <p:sldId id="322" r:id="rId20"/>
    <p:sldId id="321" r:id="rId21"/>
    <p:sldId id="306" r:id="rId22"/>
    <p:sldId id="320" r:id="rId23"/>
    <p:sldId id="298" r:id="rId24"/>
    <p:sldId id="310" r:id="rId25"/>
    <p:sldId id="327" r:id="rId26"/>
    <p:sldId id="309" r:id="rId27"/>
    <p:sldId id="307" r:id="rId28"/>
    <p:sldId id="308" r:id="rId29"/>
    <p:sldId id="299" r:id="rId30"/>
    <p:sldId id="319" r:id="rId31"/>
    <p:sldId id="311" r:id="rId32"/>
    <p:sldId id="318" r:id="rId33"/>
    <p:sldId id="312" r:id="rId34"/>
    <p:sldId id="314" r:id="rId35"/>
    <p:sldId id="313" r:id="rId36"/>
    <p:sldId id="315" r:id="rId37"/>
    <p:sldId id="30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6944B2-93F3-4A24-BEDC-89F5FB703F02}" v="9" dt="2026-05-15T01:30:34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2093" autoAdjust="0"/>
  </p:normalViewPr>
  <p:slideViewPr>
    <p:cSldViewPr snapToGrid="0">
      <p:cViewPr varScale="1">
        <p:scale>
          <a:sx n="82" d="100"/>
          <a:sy n="82" d="100"/>
        </p:scale>
        <p:origin x="23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 Cherney" userId="0454afcd-0104-491a-b0b2-949acda59a7a" providerId="ADAL" clId="{7945B87F-C208-48DA-ABA6-FB6A0BC8D393}"/>
    <pc:docChg chg="undo custSel modSld sldOrd">
      <pc:chgData name="Anton Cherney" userId="0454afcd-0104-491a-b0b2-949acda59a7a" providerId="ADAL" clId="{7945B87F-C208-48DA-ABA6-FB6A0BC8D393}" dt="2026-05-15T01:31:15.373" v="223" actId="6549"/>
      <pc:docMkLst>
        <pc:docMk/>
      </pc:docMkLst>
      <pc:sldChg chg="ord">
        <pc:chgData name="Anton Cherney" userId="0454afcd-0104-491a-b0b2-949acda59a7a" providerId="ADAL" clId="{7945B87F-C208-48DA-ABA6-FB6A0BC8D393}" dt="2026-05-15T01:23:22.260" v="207"/>
        <pc:sldMkLst>
          <pc:docMk/>
          <pc:sldMk cId="1589874441" sldId="270"/>
        </pc:sldMkLst>
      </pc:sldChg>
      <pc:sldChg chg="modSp mod">
        <pc:chgData name="Anton Cherney" userId="0454afcd-0104-491a-b0b2-949acda59a7a" providerId="ADAL" clId="{7945B87F-C208-48DA-ABA6-FB6A0BC8D393}" dt="2026-05-15T01:31:15.373" v="223" actId="6549"/>
        <pc:sldMkLst>
          <pc:docMk/>
          <pc:sldMk cId="2082663270" sldId="299"/>
        </pc:sldMkLst>
        <pc:spChg chg="mod">
          <ac:chgData name="Anton Cherney" userId="0454afcd-0104-491a-b0b2-949acda59a7a" providerId="ADAL" clId="{7945B87F-C208-48DA-ABA6-FB6A0BC8D393}" dt="2026-05-15T01:31:15.373" v="223" actId="6549"/>
          <ac:spMkLst>
            <pc:docMk/>
            <pc:sldMk cId="2082663270" sldId="299"/>
            <ac:spMk id="3" creationId="{BC88844F-E8C8-CE30-D554-468CC6B412A5}"/>
          </ac:spMkLst>
        </pc:spChg>
      </pc:sldChg>
      <pc:sldChg chg="addSp delSp modSp mod">
        <pc:chgData name="Anton Cherney" userId="0454afcd-0104-491a-b0b2-949acda59a7a" providerId="ADAL" clId="{7945B87F-C208-48DA-ABA6-FB6A0BC8D393}" dt="2026-05-15T01:19:32.578" v="205" actId="14100"/>
        <pc:sldMkLst>
          <pc:docMk/>
          <pc:sldMk cId="3874506932" sldId="302"/>
        </pc:sldMkLst>
        <pc:spChg chg="mod">
          <ac:chgData name="Anton Cherney" userId="0454afcd-0104-491a-b0b2-949acda59a7a" providerId="ADAL" clId="{7945B87F-C208-48DA-ABA6-FB6A0BC8D393}" dt="2026-05-15T01:18:38.968" v="192"/>
          <ac:spMkLst>
            <pc:docMk/>
            <pc:sldMk cId="3874506932" sldId="302"/>
            <ac:spMk id="3" creationId="{91FD4E26-67D4-B1E4-A4B7-A16A2C348567}"/>
          </ac:spMkLst>
        </pc:spChg>
        <pc:spChg chg="mod">
          <ac:chgData name="Anton Cherney" userId="0454afcd-0104-491a-b0b2-949acda59a7a" providerId="ADAL" clId="{7945B87F-C208-48DA-ABA6-FB6A0BC8D393}" dt="2026-05-15T01:18:38.968" v="192"/>
          <ac:spMkLst>
            <pc:docMk/>
            <pc:sldMk cId="3874506932" sldId="302"/>
            <ac:spMk id="4" creationId="{BD2AD7FA-AA62-82BE-0A9D-6CC1684B5FF6}"/>
          </ac:spMkLst>
        </pc:spChg>
        <pc:spChg chg="mod">
          <ac:chgData name="Anton Cherney" userId="0454afcd-0104-491a-b0b2-949acda59a7a" providerId="ADAL" clId="{7945B87F-C208-48DA-ABA6-FB6A0BC8D393}" dt="2026-05-15T01:18:25.874" v="191" actId="404"/>
          <ac:spMkLst>
            <pc:docMk/>
            <pc:sldMk cId="3874506932" sldId="302"/>
            <ac:spMk id="6" creationId="{2D21B801-D245-5B48-F02E-F71D16302047}"/>
          </ac:spMkLst>
        </pc:spChg>
        <pc:spChg chg="mod">
          <ac:chgData name="Anton Cherney" userId="0454afcd-0104-491a-b0b2-949acda59a7a" providerId="ADAL" clId="{7945B87F-C208-48DA-ABA6-FB6A0BC8D393}" dt="2026-05-15T01:19:07.057" v="199"/>
          <ac:spMkLst>
            <pc:docMk/>
            <pc:sldMk cId="3874506932" sldId="302"/>
            <ac:spMk id="9" creationId="{070F46B9-C0DA-FD3E-066A-5CD024CC0154}"/>
          </ac:spMkLst>
        </pc:spChg>
        <pc:spChg chg="del topLvl">
          <ac:chgData name="Anton Cherney" userId="0454afcd-0104-491a-b0b2-949acda59a7a" providerId="ADAL" clId="{7945B87F-C208-48DA-ABA6-FB6A0BC8D393}" dt="2026-05-15T01:05:48.837" v="5" actId="478"/>
          <ac:spMkLst>
            <pc:docMk/>
            <pc:sldMk cId="3874506932" sldId="302"/>
            <ac:spMk id="9" creationId="{63929BB9-B40D-85B8-0C8B-835BA6C157BE}"/>
          </ac:spMkLst>
        </pc:spChg>
        <pc:spChg chg="del topLvl">
          <ac:chgData name="Anton Cherney" userId="0454afcd-0104-491a-b0b2-949acda59a7a" providerId="ADAL" clId="{7945B87F-C208-48DA-ABA6-FB6A0BC8D393}" dt="2026-05-15T01:18:57.643" v="196" actId="478"/>
          <ac:spMkLst>
            <pc:docMk/>
            <pc:sldMk cId="3874506932" sldId="302"/>
            <ac:spMk id="10" creationId="{C7A6DA0B-4E99-6414-7CC1-00DFC9D04EDA}"/>
          </ac:spMkLst>
        </pc:spChg>
        <pc:spChg chg="mod">
          <ac:chgData name="Anton Cherney" userId="0454afcd-0104-491a-b0b2-949acda59a7a" providerId="ADAL" clId="{7945B87F-C208-48DA-ABA6-FB6A0BC8D393}" dt="2026-05-15T01:19:07.057" v="199"/>
          <ac:spMkLst>
            <pc:docMk/>
            <pc:sldMk cId="3874506932" sldId="302"/>
            <ac:spMk id="11" creationId="{87ECC8AA-3F21-7E90-19AC-413F5A17A1DE}"/>
          </ac:spMkLst>
        </pc:spChg>
        <pc:grpChg chg="add mod ord">
          <ac:chgData name="Anton Cherney" userId="0454afcd-0104-491a-b0b2-949acda59a7a" providerId="ADAL" clId="{7945B87F-C208-48DA-ABA6-FB6A0BC8D393}" dt="2026-05-15T01:19:32.578" v="205" actId="14100"/>
          <ac:grpSpMkLst>
            <pc:docMk/>
            <pc:sldMk cId="3874506932" sldId="302"/>
            <ac:grpSpMk id="2" creationId="{2DB11F8F-8BDB-9550-39D0-F2DE548D8E7E}"/>
          </ac:grpSpMkLst>
        </pc:grpChg>
        <pc:grpChg chg="add mod ord">
          <ac:chgData name="Anton Cherney" userId="0454afcd-0104-491a-b0b2-949acda59a7a" providerId="ADAL" clId="{7945B87F-C208-48DA-ABA6-FB6A0BC8D393}" dt="2026-05-15T01:19:27.933" v="204" actId="14100"/>
          <ac:grpSpMkLst>
            <pc:docMk/>
            <pc:sldMk cId="3874506932" sldId="302"/>
            <ac:grpSpMk id="8" creationId="{458AED63-876C-4770-BED4-09D658B20F0B}"/>
          </ac:grpSpMkLst>
        </pc:grpChg>
        <pc:grpChg chg="del mod">
          <ac:chgData name="Anton Cherney" userId="0454afcd-0104-491a-b0b2-949acda59a7a" providerId="ADAL" clId="{7945B87F-C208-48DA-ABA6-FB6A0BC8D393}" dt="2026-05-15T01:05:48.837" v="5" actId="478"/>
          <ac:grpSpMkLst>
            <pc:docMk/>
            <pc:sldMk cId="3874506932" sldId="302"/>
            <ac:grpSpMk id="8" creationId="{83E5C67D-776A-AD0A-342B-913F4B86362A}"/>
          </ac:grpSpMkLst>
        </pc:grpChg>
        <pc:grpChg chg="del mod">
          <ac:chgData name="Anton Cherney" userId="0454afcd-0104-491a-b0b2-949acda59a7a" providerId="ADAL" clId="{7945B87F-C208-48DA-ABA6-FB6A0BC8D393}" dt="2026-05-15T01:06:10.094" v="20" actId="478"/>
          <ac:grpSpMkLst>
            <pc:docMk/>
            <pc:sldMk cId="3874506932" sldId="302"/>
            <ac:grpSpMk id="11" creationId="{7A55FB10-5659-4C6A-DDA9-B6F8D0FB7CFB}"/>
          </ac:grpSpMkLst>
        </pc:grpChg>
        <pc:picChg chg="ord">
          <ac:chgData name="Anton Cherney" userId="0454afcd-0104-491a-b0b2-949acda59a7a" providerId="ADAL" clId="{7945B87F-C208-48DA-ABA6-FB6A0BC8D393}" dt="2026-05-15T01:19:13.426" v="202" actId="167"/>
          <ac:picMkLst>
            <pc:docMk/>
            <pc:sldMk cId="3874506932" sldId="302"/>
            <ac:picMk id="7" creationId="{4A021943-B492-FFFF-76F9-89695AB1C29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6C9C8-8781-4DF6-9243-C9A83B13AB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E2B7E2-912A-47B9-A584-1A10C37C0E7C}">
      <dgm:prSet/>
      <dgm:spPr/>
      <dgm:t>
        <a:bodyPr/>
        <a:lstStyle/>
        <a:p>
          <a:r>
            <a:rPr lang="en-US" baseline="-25000"/>
            <a:t>Often made at the end of a long complex case</a:t>
          </a:r>
          <a:endParaRPr lang="en-US"/>
        </a:p>
      </dgm:t>
    </dgm:pt>
    <dgm:pt modelId="{5FC192EB-A965-4EB8-BA40-E9F7730A05F1}" type="parTrans" cxnId="{230DDC3E-9580-49F1-AAAB-3196A82BE039}">
      <dgm:prSet/>
      <dgm:spPr/>
      <dgm:t>
        <a:bodyPr/>
        <a:lstStyle/>
        <a:p>
          <a:endParaRPr lang="en-US"/>
        </a:p>
      </dgm:t>
    </dgm:pt>
    <dgm:pt modelId="{88AEED09-CF3B-42C0-9EF4-6C6B14118D4F}" type="sibTrans" cxnId="{230DDC3E-9580-49F1-AAAB-3196A82BE039}">
      <dgm:prSet/>
      <dgm:spPr/>
      <dgm:t>
        <a:bodyPr/>
        <a:lstStyle/>
        <a:p>
          <a:endParaRPr lang="en-US"/>
        </a:p>
      </dgm:t>
    </dgm:pt>
    <dgm:pt modelId="{21BFE02D-0EFC-4229-80E1-4A03E22ECB3A}">
      <dgm:prSet/>
      <dgm:spPr/>
      <dgm:t>
        <a:bodyPr/>
        <a:lstStyle/>
        <a:p>
          <a:r>
            <a:rPr lang="en-US" baseline="-25000" dirty="0"/>
            <a:t>Often Cardiac dysfunction is transient and will improve with time</a:t>
          </a:r>
          <a:endParaRPr lang="en-US" dirty="0"/>
        </a:p>
      </dgm:t>
    </dgm:pt>
    <dgm:pt modelId="{9EB55866-D532-44B5-A9AA-AF9ADD2DF676}" type="parTrans" cxnId="{17F788D2-B540-402F-BB71-58FAE8AA81A5}">
      <dgm:prSet/>
      <dgm:spPr/>
      <dgm:t>
        <a:bodyPr/>
        <a:lstStyle/>
        <a:p>
          <a:endParaRPr lang="en-US"/>
        </a:p>
      </dgm:t>
    </dgm:pt>
    <dgm:pt modelId="{95ABCDB2-41E0-4440-9ECD-4DF31973552A}" type="sibTrans" cxnId="{17F788D2-B540-402F-BB71-58FAE8AA81A5}">
      <dgm:prSet/>
      <dgm:spPr/>
      <dgm:t>
        <a:bodyPr/>
        <a:lstStyle/>
        <a:p>
          <a:endParaRPr lang="en-US"/>
        </a:p>
      </dgm:t>
    </dgm:pt>
    <dgm:pt modelId="{EBFAC451-C9C6-4E09-8309-49E8B79BF34F}">
      <dgm:prSet/>
      <dgm:spPr/>
      <dgm:t>
        <a:bodyPr/>
        <a:lstStyle/>
        <a:p>
          <a:r>
            <a:rPr lang="en-US" baseline="-25000"/>
            <a:t>MCS associated with multiple complications</a:t>
          </a:r>
          <a:endParaRPr lang="en-US"/>
        </a:p>
      </dgm:t>
    </dgm:pt>
    <dgm:pt modelId="{E268AE08-1603-499A-88EC-58BA92E0564A}" type="parTrans" cxnId="{C5540139-33E9-47B2-8D26-B3EA2342B00E}">
      <dgm:prSet/>
      <dgm:spPr/>
      <dgm:t>
        <a:bodyPr/>
        <a:lstStyle/>
        <a:p>
          <a:endParaRPr lang="en-US"/>
        </a:p>
      </dgm:t>
    </dgm:pt>
    <dgm:pt modelId="{12E6ADB4-A2D8-40A5-A3A2-D3022FB220B9}" type="sibTrans" cxnId="{C5540139-33E9-47B2-8D26-B3EA2342B00E}">
      <dgm:prSet/>
      <dgm:spPr/>
      <dgm:t>
        <a:bodyPr/>
        <a:lstStyle/>
        <a:p>
          <a:endParaRPr lang="en-US"/>
        </a:p>
      </dgm:t>
    </dgm:pt>
    <dgm:pt modelId="{F520391D-CBE4-4982-B192-53D1AE5967D4}">
      <dgm:prSet custT="1"/>
      <dgm:spPr/>
      <dgm:t>
        <a:bodyPr/>
        <a:lstStyle/>
        <a:p>
          <a:r>
            <a:rPr lang="en-US" sz="2800" baseline="-25000" dirty="0"/>
            <a:t>Bleeding</a:t>
          </a:r>
          <a:endParaRPr lang="en-US" sz="2800" dirty="0"/>
        </a:p>
      </dgm:t>
    </dgm:pt>
    <dgm:pt modelId="{5785B021-30A6-44CA-B2C9-3E6FAA2B88A4}" type="parTrans" cxnId="{FA6773C2-EF7C-493F-8E89-489C0373FCC4}">
      <dgm:prSet/>
      <dgm:spPr/>
      <dgm:t>
        <a:bodyPr/>
        <a:lstStyle/>
        <a:p>
          <a:endParaRPr lang="en-US"/>
        </a:p>
      </dgm:t>
    </dgm:pt>
    <dgm:pt modelId="{F52AD560-87E6-4A6A-B123-25B7C8197D86}" type="sibTrans" cxnId="{FA6773C2-EF7C-493F-8E89-489C0373FCC4}">
      <dgm:prSet/>
      <dgm:spPr/>
      <dgm:t>
        <a:bodyPr/>
        <a:lstStyle/>
        <a:p>
          <a:endParaRPr lang="en-US"/>
        </a:p>
      </dgm:t>
    </dgm:pt>
    <dgm:pt modelId="{68FC5662-2349-44DC-8B26-2707EB037744}">
      <dgm:prSet custT="1"/>
      <dgm:spPr/>
      <dgm:t>
        <a:bodyPr/>
        <a:lstStyle/>
        <a:p>
          <a:r>
            <a:rPr lang="en-US" sz="2800" baseline="-25000" dirty="0"/>
            <a:t>Embolic events</a:t>
          </a:r>
          <a:endParaRPr lang="en-US" sz="2800" dirty="0"/>
        </a:p>
      </dgm:t>
    </dgm:pt>
    <dgm:pt modelId="{3F89B157-4157-4E9F-8074-CA5866CA53C7}" type="parTrans" cxnId="{9BCAE10C-C9C0-4880-8D8A-CEEE7E55CDB6}">
      <dgm:prSet/>
      <dgm:spPr/>
      <dgm:t>
        <a:bodyPr/>
        <a:lstStyle/>
        <a:p>
          <a:endParaRPr lang="en-US"/>
        </a:p>
      </dgm:t>
    </dgm:pt>
    <dgm:pt modelId="{CDFF575D-31F9-4568-A5BF-F8C259A47752}" type="sibTrans" cxnId="{9BCAE10C-C9C0-4880-8D8A-CEEE7E55CDB6}">
      <dgm:prSet/>
      <dgm:spPr/>
      <dgm:t>
        <a:bodyPr/>
        <a:lstStyle/>
        <a:p>
          <a:endParaRPr lang="en-US"/>
        </a:p>
      </dgm:t>
    </dgm:pt>
    <dgm:pt modelId="{60FB1B89-F73B-4E1F-BDCE-25390EE1B349}">
      <dgm:prSet custT="1"/>
      <dgm:spPr/>
      <dgm:t>
        <a:bodyPr/>
        <a:lstStyle/>
        <a:p>
          <a:r>
            <a:rPr lang="en-US" sz="2800" baseline="-25000" dirty="0"/>
            <a:t>Access complications (limb ischemia)</a:t>
          </a:r>
          <a:endParaRPr lang="en-US" sz="2800" dirty="0"/>
        </a:p>
      </dgm:t>
    </dgm:pt>
    <dgm:pt modelId="{4416C749-CA9D-4099-A681-6606D85DB554}" type="parTrans" cxnId="{299B12C8-091D-4B61-9C56-5DA5C94A56BE}">
      <dgm:prSet/>
      <dgm:spPr/>
      <dgm:t>
        <a:bodyPr/>
        <a:lstStyle/>
        <a:p>
          <a:endParaRPr lang="en-US"/>
        </a:p>
      </dgm:t>
    </dgm:pt>
    <dgm:pt modelId="{684962C8-7896-4F28-9A1D-1DEF364EF2EA}" type="sibTrans" cxnId="{299B12C8-091D-4B61-9C56-5DA5C94A56BE}">
      <dgm:prSet/>
      <dgm:spPr/>
      <dgm:t>
        <a:bodyPr/>
        <a:lstStyle/>
        <a:p>
          <a:endParaRPr lang="en-US"/>
        </a:p>
      </dgm:t>
    </dgm:pt>
    <dgm:pt modelId="{D32725C7-393A-434D-A930-0FC6B87FCA02}" type="pres">
      <dgm:prSet presAssocID="{EF46C9C8-8781-4DF6-9243-C9A83B13AB37}" presName="linear" presStyleCnt="0">
        <dgm:presLayoutVars>
          <dgm:animLvl val="lvl"/>
          <dgm:resizeHandles val="exact"/>
        </dgm:presLayoutVars>
      </dgm:prSet>
      <dgm:spPr/>
    </dgm:pt>
    <dgm:pt modelId="{FE5D6E85-DD76-4A1F-B97B-7BD156563B64}" type="pres">
      <dgm:prSet presAssocID="{44E2B7E2-912A-47B9-A584-1A10C37C0E7C}" presName="parentText" presStyleLbl="node1" presStyleIdx="0" presStyleCnt="3" custLinFactY="385754" custLinFactNeighborX="51" custLinFactNeighborY="400000">
        <dgm:presLayoutVars>
          <dgm:chMax val="0"/>
          <dgm:bulletEnabled val="1"/>
        </dgm:presLayoutVars>
      </dgm:prSet>
      <dgm:spPr/>
    </dgm:pt>
    <dgm:pt modelId="{3A386E5A-FF20-4D42-AF98-3F0DD7FC6E1E}" type="pres">
      <dgm:prSet presAssocID="{88AEED09-CF3B-42C0-9EF4-6C6B14118D4F}" presName="spacer" presStyleCnt="0"/>
      <dgm:spPr/>
    </dgm:pt>
    <dgm:pt modelId="{25875526-873B-4FD0-BE00-BA5C7D25E3CB}" type="pres">
      <dgm:prSet presAssocID="{21BFE02D-0EFC-4229-80E1-4A03E22ECB3A}" presName="parentText" presStyleLbl="node1" presStyleIdx="1" presStyleCnt="3" custLinFactY="154231" custLinFactNeighborX="51" custLinFactNeighborY="200000">
        <dgm:presLayoutVars>
          <dgm:chMax val="0"/>
          <dgm:bulletEnabled val="1"/>
        </dgm:presLayoutVars>
      </dgm:prSet>
      <dgm:spPr/>
    </dgm:pt>
    <dgm:pt modelId="{1C430002-E91A-432E-A126-15E40A3307FC}" type="pres">
      <dgm:prSet presAssocID="{95ABCDB2-41E0-4440-9ECD-4DF31973552A}" presName="spacer" presStyleCnt="0"/>
      <dgm:spPr/>
    </dgm:pt>
    <dgm:pt modelId="{71FD1766-56D4-4329-ADBB-4458370A330A}" type="pres">
      <dgm:prSet presAssocID="{EBFAC451-C9C6-4E09-8309-49E8B79BF34F}" presName="parentText" presStyleLbl="node1" presStyleIdx="2" presStyleCnt="3" custLinFactY="-63107" custLinFactNeighborX="51" custLinFactNeighborY="-100000">
        <dgm:presLayoutVars>
          <dgm:chMax val="0"/>
          <dgm:bulletEnabled val="1"/>
        </dgm:presLayoutVars>
      </dgm:prSet>
      <dgm:spPr/>
    </dgm:pt>
    <dgm:pt modelId="{4B7AFACA-45D6-42DA-AE43-775271BC7FB2}" type="pres">
      <dgm:prSet presAssocID="{EBFAC451-C9C6-4E09-8309-49E8B79BF34F}" presName="childText" presStyleLbl="revTx" presStyleIdx="0" presStyleCnt="1" custLinFactY="-78401" custLinFactNeighborX="51" custLinFactNeighborY="-100000">
        <dgm:presLayoutVars>
          <dgm:bulletEnabled val="1"/>
        </dgm:presLayoutVars>
      </dgm:prSet>
      <dgm:spPr/>
    </dgm:pt>
  </dgm:ptLst>
  <dgm:cxnLst>
    <dgm:cxn modelId="{9BCAE10C-C9C0-4880-8D8A-CEEE7E55CDB6}" srcId="{EBFAC451-C9C6-4E09-8309-49E8B79BF34F}" destId="{68FC5662-2349-44DC-8B26-2707EB037744}" srcOrd="1" destOrd="0" parTransId="{3F89B157-4157-4E9F-8074-CA5866CA53C7}" sibTransId="{CDFF575D-31F9-4568-A5BF-F8C259A47752}"/>
    <dgm:cxn modelId="{0CD9500E-3C2E-4F37-AE6B-E64DD584D856}" type="presOf" srcId="{21BFE02D-0EFC-4229-80E1-4A03E22ECB3A}" destId="{25875526-873B-4FD0-BE00-BA5C7D25E3CB}" srcOrd="0" destOrd="0" presId="urn:microsoft.com/office/officeart/2005/8/layout/vList2"/>
    <dgm:cxn modelId="{12112823-298E-49BE-9228-44144155FF32}" type="presOf" srcId="{EF46C9C8-8781-4DF6-9243-C9A83B13AB37}" destId="{D32725C7-393A-434D-A930-0FC6B87FCA02}" srcOrd="0" destOrd="0" presId="urn:microsoft.com/office/officeart/2005/8/layout/vList2"/>
    <dgm:cxn modelId="{521E9724-34D9-461B-890C-B5EB6C61B921}" type="presOf" srcId="{60FB1B89-F73B-4E1F-BDCE-25390EE1B349}" destId="{4B7AFACA-45D6-42DA-AE43-775271BC7FB2}" srcOrd="0" destOrd="2" presId="urn:microsoft.com/office/officeart/2005/8/layout/vList2"/>
    <dgm:cxn modelId="{C5540139-33E9-47B2-8D26-B3EA2342B00E}" srcId="{EF46C9C8-8781-4DF6-9243-C9A83B13AB37}" destId="{EBFAC451-C9C6-4E09-8309-49E8B79BF34F}" srcOrd="2" destOrd="0" parTransId="{E268AE08-1603-499A-88EC-58BA92E0564A}" sibTransId="{12E6ADB4-A2D8-40A5-A3A2-D3022FB220B9}"/>
    <dgm:cxn modelId="{230DDC3E-9580-49F1-AAAB-3196A82BE039}" srcId="{EF46C9C8-8781-4DF6-9243-C9A83B13AB37}" destId="{44E2B7E2-912A-47B9-A584-1A10C37C0E7C}" srcOrd="0" destOrd="0" parTransId="{5FC192EB-A965-4EB8-BA40-E9F7730A05F1}" sibTransId="{88AEED09-CF3B-42C0-9EF4-6C6B14118D4F}"/>
    <dgm:cxn modelId="{3CCB438A-2E59-4C0D-AE64-9D7F91DE351D}" type="presOf" srcId="{68FC5662-2349-44DC-8B26-2707EB037744}" destId="{4B7AFACA-45D6-42DA-AE43-775271BC7FB2}" srcOrd="0" destOrd="1" presId="urn:microsoft.com/office/officeart/2005/8/layout/vList2"/>
    <dgm:cxn modelId="{E331EF9A-2641-457A-8419-4A90D574B8DE}" type="presOf" srcId="{44E2B7E2-912A-47B9-A584-1A10C37C0E7C}" destId="{FE5D6E85-DD76-4A1F-B97B-7BD156563B64}" srcOrd="0" destOrd="0" presId="urn:microsoft.com/office/officeart/2005/8/layout/vList2"/>
    <dgm:cxn modelId="{603951AF-E7FE-4316-A187-53503C525C43}" type="presOf" srcId="{F520391D-CBE4-4982-B192-53D1AE5967D4}" destId="{4B7AFACA-45D6-42DA-AE43-775271BC7FB2}" srcOrd="0" destOrd="0" presId="urn:microsoft.com/office/officeart/2005/8/layout/vList2"/>
    <dgm:cxn modelId="{EAE179B8-E168-49C3-B60C-5D3F72A1B67B}" type="presOf" srcId="{EBFAC451-C9C6-4E09-8309-49E8B79BF34F}" destId="{71FD1766-56D4-4329-ADBB-4458370A330A}" srcOrd="0" destOrd="0" presId="urn:microsoft.com/office/officeart/2005/8/layout/vList2"/>
    <dgm:cxn modelId="{FA6773C2-EF7C-493F-8E89-489C0373FCC4}" srcId="{EBFAC451-C9C6-4E09-8309-49E8B79BF34F}" destId="{F520391D-CBE4-4982-B192-53D1AE5967D4}" srcOrd="0" destOrd="0" parTransId="{5785B021-30A6-44CA-B2C9-3E6FAA2B88A4}" sibTransId="{F52AD560-87E6-4A6A-B123-25B7C8197D86}"/>
    <dgm:cxn modelId="{299B12C8-091D-4B61-9C56-5DA5C94A56BE}" srcId="{EBFAC451-C9C6-4E09-8309-49E8B79BF34F}" destId="{60FB1B89-F73B-4E1F-BDCE-25390EE1B349}" srcOrd="2" destOrd="0" parTransId="{4416C749-CA9D-4099-A681-6606D85DB554}" sibTransId="{684962C8-7896-4F28-9A1D-1DEF364EF2EA}"/>
    <dgm:cxn modelId="{17F788D2-B540-402F-BB71-58FAE8AA81A5}" srcId="{EF46C9C8-8781-4DF6-9243-C9A83B13AB37}" destId="{21BFE02D-0EFC-4229-80E1-4A03E22ECB3A}" srcOrd="1" destOrd="0" parTransId="{9EB55866-D532-44B5-A9AA-AF9ADD2DF676}" sibTransId="{95ABCDB2-41E0-4440-9ECD-4DF31973552A}"/>
    <dgm:cxn modelId="{651DD893-D698-4EFF-B883-965251F1DB0C}" type="presParOf" srcId="{D32725C7-393A-434D-A930-0FC6B87FCA02}" destId="{FE5D6E85-DD76-4A1F-B97B-7BD156563B64}" srcOrd="0" destOrd="0" presId="urn:microsoft.com/office/officeart/2005/8/layout/vList2"/>
    <dgm:cxn modelId="{E145A628-6338-4643-8036-D225982387F8}" type="presParOf" srcId="{D32725C7-393A-434D-A930-0FC6B87FCA02}" destId="{3A386E5A-FF20-4D42-AF98-3F0DD7FC6E1E}" srcOrd="1" destOrd="0" presId="urn:microsoft.com/office/officeart/2005/8/layout/vList2"/>
    <dgm:cxn modelId="{22F0F4E7-4D96-4DEE-9124-FB087F225C05}" type="presParOf" srcId="{D32725C7-393A-434D-A930-0FC6B87FCA02}" destId="{25875526-873B-4FD0-BE00-BA5C7D25E3CB}" srcOrd="2" destOrd="0" presId="urn:microsoft.com/office/officeart/2005/8/layout/vList2"/>
    <dgm:cxn modelId="{2875551F-3F58-4233-A525-27548EF96D86}" type="presParOf" srcId="{D32725C7-393A-434D-A930-0FC6B87FCA02}" destId="{1C430002-E91A-432E-A126-15E40A3307FC}" srcOrd="3" destOrd="0" presId="urn:microsoft.com/office/officeart/2005/8/layout/vList2"/>
    <dgm:cxn modelId="{EA3F4EEC-61D0-4237-9DFB-671EB63839E6}" type="presParOf" srcId="{D32725C7-393A-434D-A930-0FC6B87FCA02}" destId="{71FD1766-56D4-4329-ADBB-4458370A330A}" srcOrd="4" destOrd="0" presId="urn:microsoft.com/office/officeart/2005/8/layout/vList2"/>
    <dgm:cxn modelId="{78DC3192-C564-40D7-9128-63EB2A314CB2}" type="presParOf" srcId="{D32725C7-393A-434D-A930-0FC6B87FCA02}" destId="{4B7AFACA-45D6-42DA-AE43-775271BC7FB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69BDA-47D8-4261-8C08-13A138FDFBC1}" type="doc">
      <dgm:prSet loTypeId="urn:microsoft.com/office/officeart/2005/8/layout/vList5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7C4AD38-F0BF-4FF1-9099-496CB1013348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dirty="0"/>
            <a:t>Valve surgery</a:t>
          </a:r>
        </a:p>
      </dgm:t>
    </dgm:pt>
    <dgm:pt modelId="{29B68345-25AE-4EE3-B45D-F863FF4E6099}" type="parTrans" cxnId="{EA78AC2B-ED72-472B-B35C-671082481564}">
      <dgm:prSet/>
      <dgm:spPr/>
      <dgm:t>
        <a:bodyPr/>
        <a:lstStyle/>
        <a:p>
          <a:endParaRPr lang="en-US"/>
        </a:p>
      </dgm:t>
    </dgm:pt>
    <dgm:pt modelId="{8313C546-3BB8-4A2F-B5E8-E514F5A1DFC8}" type="sibTrans" cxnId="{EA78AC2B-ED72-472B-B35C-671082481564}">
      <dgm:prSet/>
      <dgm:spPr/>
      <dgm:t>
        <a:bodyPr/>
        <a:lstStyle/>
        <a:p>
          <a:endParaRPr lang="en-US"/>
        </a:p>
      </dgm:t>
    </dgm:pt>
    <dgm:pt modelId="{0181E5CA-C1FC-436E-A66A-1C028050A36E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dirty="0"/>
            <a:t>Aortic surgery</a:t>
          </a:r>
        </a:p>
      </dgm:t>
    </dgm:pt>
    <dgm:pt modelId="{3A5F9EAE-175E-40B8-863A-1D80655D7397}" type="parTrans" cxnId="{6525952B-E067-4A8A-A3B5-DA3D45EBE5AF}">
      <dgm:prSet/>
      <dgm:spPr/>
      <dgm:t>
        <a:bodyPr/>
        <a:lstStyle/>
        <a:p>
          <a:endParaRPr lang="en-US"/>
        </a:p>
      </dgm:t>
    </dgm:pt>
    <dgm:pt modelId="{54546491-98EA-433A-9D45-538F65D00B66}" type="sibTrans" cxnId="{6525952B-E067-4A8A-A3B5-DA3D45EBE5AF}">
      <dgm:prSet/>
      <dgm:spPr/>
      <dgm:t>
        <a:bodyPr/>
        <a:lstStyle/>
        <a:p>
          <a:endParaRPr lang="en-US"/>
        </a:p>
      </dgm:t>
    </dgm:pt>
    <dgm:pt modelId="{1C354CB5-FFDD-4B59-B10D-E3B5FFCEC9C5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dirty="0"/>
            <a:t>Redo</a:t>
          </a:r>
        </a:p>
      </dgm:t>
    </dgm:pt>
    <dgm:pt modelId="{457E348C-8897-4BCA-87B0-94CF4FFCEFEB}" type="parTrans" cxnId="{176BF780-72A4-49ED-B776-73912B28EFBA}">
      <dgm:prSet/>
      <dgm:spPr/>
      <dgm:t>
        <a:bodyPr/>
        <a:lstStyle/>
        <a:p>
          <a:endParaRPr lang="en-US"/>
        </a:p>
      </dgm:t>
    </dgm:pt>
    <dgm:pt modelId="{5FDD5797-BDAB-462A-9A21-5C4D261B19CA}" type="sibTrans" cxnId="{176BF780-72A4-49ED-B776-73912B28EFBA}">
      <dgm:prSet/>
      <dgm:spPr/>
      <dgm:t>
        <a:bodyPr/>
        <a:lstStyle/>
        <a:p>
          <a:endParaRPr lang="en-US"/>
        </a:p>
      </dgm:t>
    </dgm:pt>
    <dgm:pt modelId="{48628EE2-6F56-46E0-B442-25F2E677D210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Long complex operation</a:t>
          </a:r>
        </a:p>
      </dgm:t>
    </dgm:pt>
    <dgm:pt modelId="{605483A4-502B-4F4A-A560-C779D2251170}" type="sibTrans" cxnId="{925F7715-5737-4942-AD38-17499CF85306}">
      <dgm:prSet/>
      <dgm:spPr/>
      <dgm:t>
        <a:bodyPr/>
        <a:lstStyle/>
        <a:p>
          <a:endParaRPr lang="en-US"/>
        </a:p>
      </dgm:t>
    </dgm:pt>
    <dgm:pt modelId="{0254AC8A-A6C0-43D3-8525-773723B49C04}" type="parTrans" cxnId="{925F7715-5737-4942-AD38-17499CF85306}">
      <dgm:prSet/>
      <dgm:spPr/>
      <dgm:t>
        <a:bodyPr/>
        <a:lstStyle/>
        <a:p>
          <a:endParaRPr lang="en-US"/>
        </a:p>
      </dgm:t>
    </dgm:pt>
    <dgm:pt modelId="{AC59D8AB-6E9F-4D66-8016-5AACD36CB285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Decompensated CHF</a:t>
          </a:r>
        </a:p>
      </dgm:t>
    </dgm:pt>
    <dgm:pt modelId="{0A0385DF-2E45-458E-B73B-B6341E3610C8}" type="sibTrans" cxnId="{00A6A626-812B-424B-A65D-7920D900A2A2}">
      <dgm:prSet/>
      <dgm:spPr/>
      <dgm:t>
        <a:bodyPr/>
        <a:lstStyle/>
        <a:p>
          <a:endParaRPr lang="en-US"/>
        </a:p>
      </dgm:t>
    </dgm:pt>
    <dgm:pt modelId="{C4B0EB40-6F6C-4B83-A73D-31910FD4E32C}" type="parTrans" cxnId="{00A6A626-812B-424B-A65D-7920D900A2A2}">
      <dgm:prSet/>
      <dgm:spPr/>
      <dgm:t>
        <a:bodyPr/>
        <a:lstStyle/>
        <a:p>
          <a:endParaRPr lang="en-US"/>
        </a:p>
      </dgm:t>
    </dgm:pt>
    <dgm:pt modelId="{7A7CC2CB-6E74-40BC-91AF-17992B07F334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End Organ dysfunction</a:t>
          </a:r>
        </a:p>
      </dgm:t>
    </dgm:pt>
    <dgm:pt modelId="{3FA5A613-A78F-4D16-BAED-E79211A9C542}" type="sibTrans" cxnId="{2C154CEE-6700-421B-A1BA-D67B660B05C6}">
      <dgm:prSet/>
      <dgm:spPr/>
      <dgm:t>
        <a:bodyPr/>
        <a:lstStyle/>
        <a:p>
          <a:endParaRPr lang="en-US"/>
        </a:p>
      </dgm:t>
    </dgm:pt>
    <dgm:pt modelId="{EA684F14-DD9D-4511-9461-EB806EBBBE88}" type="parTrans" cxnId="{2C154CEE-6700-421B-A1BA-D67B660B05C6}">
      <dgm:prSet/>
      <dgm:spPr/>
      <dgm:t>
        <a:bodyPr/>
        <a:lstStyle/>
        <a:p>
          <a:endParaRPr lang="en-US"/>
        </a:p>
      </dgm:t>
    </dgm:pt>
    <dgm:pt modelId="{5FFD193C-0B05-4B98-9358-57468C639309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n-US"/>
            <a:t>Low systolic blood pressures and tachycardia</a:t>
          </a:r>
          <a:endParaRPr lang="en-US" dirty="0"/>
        </a:p>
      </dgm:t>
    </dgm:pt>
    <dgm:pt modelId="{DC6713B9-FEFE-46A1-951C-A11690A20A25}" type="parTrans" cxnId="{55C4D218-9CDD-4502-88CA-E425C916CE61}">
      <dgm:prSet/>
      <dgm:spPr/>
      <dgm:t>
        <a:bodyPr/>
        <a:lstStyle/>
        <a:p>
          <a:endParaRPr lang="en-US"/>
        </a:p>
      </dgm:t>
    </dgm:pt>
    <dgm:pt modelId="{8C80CB83-04E7-4899-80C5-7BB00700ED7A}" type="sibTrans" cxnId="{55C4D218-9CDD-4502-88CA-E425C916CE61}">
      <dgm:prSet/>
      <dgm:spPr/>
      <dgm:t>
        <a:bodyPr/>
        <a:lstStyle/>
        <a:p>
          <a:endParaRPr lang="en-US"/>
        </a:p>
      </dgm:t>
    </dgm:pt>
    <dgm:pt modelId="{8FDAEE64-B7C1-48FA-BE34-87EE9197F5C0}">
      <dgm:prSet/>
      <dgm:spPr>
        <a:solidFill>
          <a:schemeClr val="tx2"/>
        </a:solidFill>
      </dgm:spPr>
      <dgm:t>
        <a:bodyPr/>
        <a:lstStyle/>
        <a:p>
          <a:r>
            <a:rPr lang="en-US"/>
            <a:t>Poor mentation</a:t>
          </a:r>
          <a:endParaRPr lang="en-US" dirty="0"/>
        </a:p>
      </dgm:t>
    </dgm:pt>
    <dgm:pt modelId="{B1AE2E8F-C73D-4CED-8CCD-50FA819F2D9F}" type="parTrans" cxnId="{24E52CC7-3D65-4021-98AD-AA24D93BB9FE}">
      <dgm:prSet/>
      <dgm:spPr/>
      <dgm:t>
        <a:bodyPr/>
        <a:lstStyle/>
        <a:p>
          <a:endParaRPr lang="en-US"/>
        </a:p>
      </dgm:t>
    </dgm:pt>
    <dgm:pt modelId="{B4F410C0-9B03-4C60-8F7D-3BB32ECFEBA8}" type="sibTrans" cxnId="{24E52CC7-3D65-4021-98AD-AA24D93BB9FE}">
      <dgm:prSet/>
      <dgm:spPr/>
      <dgm:t>
        <a:bodyPr/>
        <a:lstStyle/>
        <a:p>
          <a:endParaRPr lang="en-US"/>
        </a:p>
      </dgm:t>
    </dgm:pt>
    <dgm:pt modelId="{E1BA6CE2-3F07-45A0-ABA0-179357B4880F}">
      <dgm:prSet/>
      <dgm:spPr>
        <a:solidFill>
          <a:schemeClr val="tx2"/>
        </a:solidFill>
      </dgm:spPr>
      <dgm:t>
        <a:bodyPr/>
        <a:lstStyle/>
        <a:p>
          <a:r>
            <a:rPr lang="en-US"/>
            <a:t>AKI</a:t>
          </a:r>
          <a:endParaRPr lang="en-US" dirty="0"/>
        </a:p>
      </dgm:t>
    </dgm:pt>
    <dgm:pt modelId="{280EF88A-EEE3-44EC-B3ED-156DC8586925}" type="parTrans" cxnId="{3E686003-EBDD-446B-95DC-9C7B0459D555}">
      <dgm:prSet/>
      <dgm:spPr/>
      <dgm:t>
        <a:bodyPr/>
        <a:lstStyle/>
        <a:p>
          <a:endParaRPr lang="en-US"/>
        </a:p>
      </dgm:t>
    </dgm:pt>
    <dgm:pt modelId="{A3DECF31-2FDB-4A93-8036-5300462B7BA2}" type="sibTrans" cxnId="{3E686003-EBDD-446B-95DC-9C7B0459D555}">
      <dgm:prSet/>
      <dgm:spPr/>
      <dgm:t>
        <a:bodyPr/>
        <a:lstStyle/>
        <a:p>
          <a:endParaRPr lang="en-US"/>
        </a:p>
      </dgm:t>
    </dgm:pt>
    <dgm:pt modelId="{F55161E2-843C-4C14-B78F-9010F8A392F5}">
      <dgm:prSet/>
      <dgm:spPr>
        <a:solidFill>
          <a:schemeClr val="tx2"/>
        </a:solidFill>
      </dgm:spPr>
      <dgm:t>
        <a:bodyPr/>
        <a:lstStyle/>
        <a:p>
          <a:r>
            <a:rPr lang="en-US"/>
            <a:t>Ischemic hepatitis</a:t>
          </a:r>
          <a:endParaRPr lang="en-US" dirty="0"/>
        </a:p>
      </dgm:t>
    </dgm:pt>
    <dgm:pt modelId="{05D50683-7559-44CB-8C7A-1877A089DDC2}" type="parTrans" cxnId="{D24C5F4C-2FA9-4693-8F6A-6D2109315EBE}">
      <dgm:prSet/>
      <dgm:spPr/>
      <dgm:t>
        <a:bodyPr/>
        <a:lstStyle/>
        <a:p>
          <a:endParaRPr lang="en-US"/>
        </a:p>
      </dgm:t>
    </dgm:pt>
    <dgm:pt modelId="{95D53831-60F8-46AC-8C5E-F607E9600BFA}" type="sibTrans" cxnId="{D24C5F4C-2FA9-4693-8F6A-6D2109315EBE}">
      <dgm:prSet/>
      <dgm:spPr/>
      <dgm:t>
        <a:bodyPr/>
        <a:lstStyle/>
        <a:p>
          <a:endParaRPr lang="en-US"/>
        </a:p>
      </dgm:t>
    </dgm:pt>
    <dgm:pt modelId="{1F0794BE-EF56-4AB2-9812-66A39D18E3AF}" type="pres">
      <dgm:prSet presAssocID="{51B69BDA-47D8-4261-8C08-13A138FDFBC1}" presName="Name0" presStyleCnt="0">
        <dgm:presLayoutVars>
          <dgm:dir/>
          <dgm:animLvl val="lvl"/>
          <dgm:resizeHandles val="exact"/>
        </dgm:presLayoutVars>
      </dgm:prSet>
      <dgm:spPr/>
    </dgm:pt>
    <dgm:pt modelId="{CA37BBE5-A308-4DE4-9441-156807741C41}" type="pres">
      <dgm:prSet presAssocID="{AC59D8AB-6E9F-4D66-8016-5AACD36CB285}" presName="linNode" presStyleCnt="0"/>
      <dgm:spPr/>
    </dgm:pt>
    <dgm:pt modelId="{071742AF-B078-4F84-A62E-2C6856C82728}" type="pres">
      <dgm:prSet presAssocID="{AC59D8AB-6E9F-4D66-8016-5AACD36CB28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7035282-30B0-4A33-BA3E-0C55F9B6B539}" type="pres">
      <dgm:prSet presAssocID="{AC59D8AB-6E9F-4D66-8016-5AACD36CB285}" presName="descendantText" presStyleLbl="alignAccFollowNode1" presStyleIdx="0" presStyleCnt="3">
        <dgm:presLayoutVars>
          <dgm:bulletEnabled val="1"/>
        </dgm:presLayoutVars>
      </dgm:prSet>
      <dgm:spPr/>
    </dgm:pt>
    <dgm:pt modelId="{6D9D5A09-A1D2-4C9A-A16D-21BDC4176A56}" type="pres">
      <dgm:prSet presAssocID="{0A0385DF-2E45-458E-B73B-B6341E3610C8}" presName="sp" presStyleCnt="0"/>
      <dgm:spPr/>
    </dgm:pt>
    <dgm:pt modelId="{F1F91DA2-497C-46B4-9D27-D9A8A9918917}" type="pres">
      <dgm:prSet presAssocID="{7A7CC2CB-6E74-40BC-91AF-17992B07F334}" presName="linNode" presStyleCnt="0"/>
      <dgm:spPr/>
    </dgm:pt>
    <dgm:pt modelId="{27FB02DD-11F9-435C-8D5B-968A80CE63E2}" type="pres">
      <dgm:prSet presAssocID="{7A7CC2CB-6E74-40BC-91AF-17992B07F33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5D508A9-FB56-4FAD-B8D8-25CE6D1CD626}" type="pres">
      <dgm:prSet presAssocID="{7A7CC2CB-6E74-40BC-91AF-17992B07F334}" presName="descendantText" presStyleLbl="alignAccFollowNode1" presStyleIdx="1" presStyleCnt="3">
        <dgm:presLayoutVars>
          <dgm:bulletEnabled val="1"/>
        </dgm:presLayoutVars>
      </dgm:prSet>
      <dgm:spPr/>
    </dgm:pt>
    <dgm:pt modelId="{631E40F0-7778-4425-8D62-8DC4ED2D974F}" type="pres">
      <dgm:prSet presAssocID="{3FA5A613-A78F-4D16-BAED-E79211A9C542}" presName="sp" presStyleCnt="0"/>
      <dgm:spPr/>
    </dgm:pt>
    <dgm:pt modelId="{35A2CF74-1C56-4EDD-8FF1-AC0832FB331E}" type="pres">
      <dgm:prSet presAssocID="{48628EE2-6F56-46E0-B442-25F2E677D210}" presName="linNode" presStyleCnt="0"/>
      <dgm:spPr/>
    </dgm:pt>
    <dgm:pt modelId="{F87B021B-FB0C-4F28-AD79-EA4D737D6CD5}" type="pres">
      <dgm:prSet presAssocID="{48628EE2-6F56-46E0-B442-25F2E677D21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4D57323-ECF8-472A-A333-5F85F31A42BF}" type="pres">
      <dgm:prSet presAssocID="{48628EE2-6F56-46E0-B442-25F2E677D21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E686003-EBDD-446B-95DC-9C7B0459D555}" srcId="{7A7CC2CB-6E74-40BC-91AF-17992B07F334}" destId="{E1BA6CE2-3F07-45A0-ABA0-179357B4880F}" srcOrd="1" destOrd="0" parTransId="{280EF88A-EEE3-44EC-B3ED-156DC8586925}" sibTransId="{A3DECF31-2FDB-4A93-8036-5300462B7BA2}"/>
    <dgm:cxn modelId="{925F7715-5737-4942-AD38-17499CF85306}" srcId="{51B69BDA-47D8-4261-8C08-13A138FDFBC1}" destId="{48628EE2-6F56-46E0-B442-25F2E677D210}" srcOrd="2" destOrd="0" parTransId="{0254AC8A-A6C0-43D3-8525-773723B49C04}" sibTransId="{605483A4-502B-4F4A-A560-C779D2251170}"/>
    <dgm:cxn modelId="{55C4D218-9CDD-4502-88CA-E425C916CE61}" srcId="{AC59D8AB-6E9F-4D66-8016-5AACD36CB285}" destId="{5FFD193C-0B05-4B98-9358-57468C639309}" srcOrd="0" destOrd="0" parTransId="{DC6713B9-FEFE-46A1-951C-A11690A20A25}" sibTransId="{8C80CB83-04E7-4899-80C5-7BB00700ED7A}"/>
    <dgm:cxn modelId="{69A8D61F-2A8B-4C67-87A9-09289208C010}" type="presOf" srcId="{1C354CB5-FFDD-4B59-B10D-E3B5FFCEC9C5}" destId="{44D57323-ECF8-472A-A333-5F85F31A42BF}" srcOrd="0" destOrd="2" presId="urn:microsoft.com/office/officeart/2005/8/layout/vList5"/>
    <dgm:cxn modelId="{63682223-0050-4CD5-8313-B1C534A1B33B}" type="presOf" srcId="{5FFD193C-0B05-4B98-9358-57468C639309}" destId="{F7035282-30B0-4A33-BA3E-0C55F9B6B539}" srcOrd="0" destOrd="0" presId="urn:microsoft.com/office/officeart/2005/8/layout/vList5"/>
    <dgm:cxn modelId="{00A6A626-812B-424B-A65D-7920D900A2A2}" srcId="{51B69BDA-47D8-4261-8C08-13A138FDFBC1}" destId="{AC59D8AB-6E9F-4D66-8016-5AACD36CB285}" srcOrd="0" destOrd="0" parTransId="{C4B0EB40-6F6C-4B83-A73D-31910FD4E32C}" sibTransId="{0A0385DF-2E45-458E-B73B-B6341E3610C8}"/>
    <dgm:cxn modelId="{6525952B-E067-4A8A-A3B5-DA3D45EBE5AF}" srcId="{48628EE2-6F56-46E0-B442-25F2E677D210}" destId="{0181E5CA-C1FC-436E-A66A-1C028050A36E}" srcOrd="1" destOrd="0" parTransId="{3A5F9EAE-175E-40B8-863A-1D80655D7397}" sibTransId="{54546491-98EA-433A-9D45-538F65D00B66}"/>
    <dgm:cxn modelId="{EA78AC2B-ED72-472B-B35C-671082481564}" srcId="{48628EE2-6F56-46E0-B442-25F2E677D210}" destId="{67C4AD38-F0BF-4FF1-9099-496CB1013348}" srcOrd="0" destOrd="0" parTransId="{29B68345-25AE-4EE3-B45D-F863FF4E6099}" sibTransId="{8313C546-3BB8-4A2F-B5E8-E514F5A1DFC8}"/>
    <dgm:cxn modelId="{224B9B36-C80A-48F6-9B31-276414CEF251}" type="presOf" srcId="{48628EE2-6F56-46E0-B442-25F2E677D210}" destId="{F87B021B-FB0C-4F28-AD79-EA4D737D6CD5}" srcOrd="0" destOrd="0" presId="urn:microsoft.com/office/officeart/2005/8/layout/vList5"/>
    <dgm:cxn modelId="{B137B344-368D-4BF0-A0CE-61E5F270E09A}" type="presOf" srcId="{67C4AD38-F0BF-4FF1-9099-496CB1013348}" destId="{44D57323-ECF8-472A-A333-5F85F31A42BF}" srcOrd="0" destOrd="0" presId="urn:microsoft.com/office/officeart/2005/8/layout/vList5"/>
    <dgm:cxn modelId="{D24C5F4C-2FA9-4693-8F6A-6D2109315EBE}" srcId="{7A7CC2CB-6E74-40BC-91AF-17992B07F334}" destId="{F55161E2-843C-4C14-B78F-9010F8A392F5}" srcOrd="2" destOrd="0" parTransId="{05D50683-7559-44CB-8C7A-1877A089DDC2}" sibTransId="{95D53831-60F8-46AC-8C5E-F607E9600BFA}"/>
    <dgm:cxn modelId="{A131E54E-6F6E-437C-828D-54F23F16FA67}" type="presOf" srcId="{7A7CC2CB-6E74-40BC-91AF-17992B07F334}" destId="{27FB02DD-11F9-435C-8D5B-968A80CE63E2}" srcOrd="0" destOrd="0" presId="urn:microsoft.com/office/officeart/2005/8/layout/vList5"/>
    <dgm:cxn modelId="{2CA7A771-0642-4A1F-87DF-AD93B11CCF51}" type="presOf" srcId="{51B69BDA-47D8-4261-8C08-13A138FDFBC1}" destId="{1F0794BE-EF56-4AB2-9812-66A39D18E3AF}" srcOrd="0" destOrd="0" presId="urn:microsoft.com/office/officeart/2005/8/layout/vList5"/>
    <dgm:cxn modelId="{9A4B067B-FF09-4EED-9032-185AE45A2290}" type="presOf" srcId="{0181E5CA-C1FC-436E-A66A-1C028050A36E}" destId="{44D57323-ECF8-472A-A333-5F85F31A42BF}" srcOrd="0" destOrd="1" presId="urn:microsoft.com/office/officeart/2005/8/layout/vList5"/>
    <dgm:cxn modelId="{176BF780-72A4-49ED-B776-73912B28EFBA}" srcId="{48628EE2-6F56-46E0-B442-25F2E677D210}" destId="{1C354CB5-FFDD-4B59-B10D-E3B5FFCEC9C5}" srcOrd="2" destOrd="0" parTransId="{457E348C-8897-4BCA-87B0-94CF4FFCEFEB}" sibTransId="{5FDD5797-BDAB-462A-9A21-5C4D261B19CA}"/>
    <dgm:cxn modelId="{8009C492-6F4C-4061-9283-6D2AC3E142EB}" type="presOf" srcId="{8FDAEE64-B7C1-48FA-BE34-87EE9197F5C0}" destId="{55D508A9-FB56-4FAD-B8D8-25CE6D1CD626}" srcOrd="0" destOrd="0" presId="urn:microsoft.com/office/officeart/2005/8/layout/vList5"/>
    <dgm:cxn modelId="{ECDFD89A-C04D-42E8-9D4F-4012C057EB71}" type="presOf" srcId="{E1BA6CE2-3F07-45A0-ABA0-179357B4880F}" destId="{55D508A9-FB56-4FAD-B8D8-25CE6D1CD626}" srcOrd="0" destOrd="1" presId="urn:microsoft.com/office/officeart/2005/8/layout/vList5"/>
    <dgm:cxn modelId="{24E52CC7-3D65-4021-98AD-AA24D93BB9FE}" srcId="{7A7CC2CB-6E74-40BC-91AF-17992B07F334}" destId="{8FDAEE64-B7C1-48FA-BE34-87EE9197F5C0}" srcOrd="0" destOrd="0" parTransId="{B1AE2E8F-C73D-4CED-8CCD-50FA819F2D9F}" sibTransId="{B4F410C0-9B03-4C60-8F7D-3BB32ECFEBA8}"/>
    <dgm:cxn modelId="{5B9CE9D4-6C85-4098-9FE7-8CBF87909895}" type="presOf" srcId="{F55161E2-843C-4C14-B78F-9010F8A392F5}" destId="{55D508A9-FB56-4FAD-B8D8-25CE6D1CD626}" srcOrd="0" destOrd="2" presId="urn:microsoft.com/office/officeart/2005/8/layout/vList5"/>
    <dgm:cxn modelId="{2C154CEE-6700-421B-A1BA-D67B660B05C6}" srcId="{51B69BDA-47D8-4261-8C08-13A138FDFBC1}" destId="{7A7CC2CB-6E74-40BC-91AF-17992B07F334}" srcOrd="1" destOrd="0" parTransId="{EA684F14-DD9D-4511-9461-EB806EBBBE88}" sibTransId="{3FA5A613-A78F-4D16-BAED-E79211A9C542}"/>
    <dgm:cxn modelId="{68293DFF-6840-4F97-A04E-B16E2F399C53}" type="presOf" srcId="{AC59D8AB-6E9F-4D66-8016-5AACD36CB285}" destId="{071742AF-B078-4F84-A62E-2C6856C82728}" srcOrd="0" destOrd="0" presId="urn:microsoft.com/office/officeart/2005/8/layout/vList5"/>
    <dgm:cxn modelId="{442835CC-F3F2-43EE-8C65-94F11B77D674}" type="presParOf" srcId="{1F0794BE-EF56-4AB2-9812-66A39D18E3AF}" destId="{CA37BBE5-A308-4DE4-9441-156807741C41}" srcOrd="0" destOrd="0" presId="urn:microsoft.com/office/officeart/2005/8/layout/vList5"/>
    <dgm:cxn modelId="{4A8BE1CD-9656-4CAB-8686-283A5267833B}" type="presParOf" srcId="{CA37BBE5-A308-4DE4-9441-156807741C41}" destId="{071742AF-B078-4F84-A62E-2C6856C82728}" srcOrd="0" destOrd="0" presId="urn:microsoft.com/office/officeart/2005/8/layout/vList5"/>
    <dgm:cxn modelId="{56791B78-2C74-4D2B-AAEE-DB2FF05C0059}" type="presParOf" srcId="{CA37BBE5-A308-4DE4-9441-156807741C41}" destId="{F7035282-30B0-4A33-BA3E-0C55F9B6B539}" srcOrd="1" destOrd="0" presId="urn:microsoft.com/office/officeart/2005/8/layout/vList5"/>
    <dgm:cxn modelId="{FA859F38-47FD-4685-80BE-415B66AF5759}" type="presParOf" srcId="{1F0794BE-EF56-4AB2-9812-66A39D18E3AF}" destId="{6D9D5A09-A1D2-4C9A-A16D-21BDC4176A56}" srcOrd="1" destOrd="0" presId="urn:microsoft.com/office/officeart/2005/8/layout/vList5"/>
    <dgm:cxn modelId="{44FD5FAC-65D5-4C2E-8630-9A3A25936630}" type="presParOf" srcId="{1F0794BE-EF56-4AB2-9812-66A39D18E3AF}" destId="{F1F91DA2-497C-46B4-9D27-D9A8A9918917}" srcOrd="2" destOrd="0" presId="urn:microsoft.com/office/officeart/2005/8/layout/vList5"/>
    <dgm:cxn modelId="{DBC95664-3E10-4801-AECA-C88FDE609F3E}" type="presParOf" srcId="{F1F91DA2-497C-46B4-9D27-D9A8A9918917}" destId="{27FB02DD-11F9-435C-8D5B-968A80CE63E2}" srcOrd="0" destOrd="0" presId="urn:microsoft.com/office/officeart/2005/8/layout/vList5"/>
    <dgm:cxn modelId="{60D8DC29-41A0-4377-AFF6-87DA065D0F49}" type="presParOf" srcId="{F1F91DA2-497C-46B4-9D27-D9A8A9918917}" destId="{55D508A9-FB56-4FAD-B8D8-25CE6D1CD626}" srcOrd="1" destOrd="0" presId="urn:microsoft.com/office/officeart/2005/8/layout/vList5"/>
    <dgm:cxn modelId="{239B79CE-ABE1-491B-AEA7-064B9925D308}" type="presParOf" srcId="{1F0794BE-EF56-4AB2-9812-66A39D18E3AF}" destId="{631E40F0-7778-4425-8D62-8DC4ED2D974F}" srcOrd="3" destOrd="0" presId="urn:microsoft.com/office/officeart/2005/8/layout/vList5"/>
    <dgm:cxn modelId="{2ECBDAF3-66BF-4FED-A8E0-E63E72B5A806}" type="presParOf" srcId="{1F0794BE-EF56-4AB2-9812-66A39D18E3AF}" destId="{35A2CF74-1C56-4EDD-8FF1-AC0832FB331E}" srcOrd="4" destOrd="0" presId="urn:microsoft.com/office/officeart/2005/8/layout/vList5"/>
    <dgm:cxn modelId="{7002919C-4BA4-4712-95D5-2406EB86C93D}" type="presParOf" srcId="{35A2CF74-1C56-4EDD-8FF1-AC0832FB331E}" destId="{F87B021B-FB0C-4F28-AD79-EA4D737D6CD5}" srcOrd="0" destOrd="0" presId="urn:microsoft.com/office/officeart/2005/8/layout/vList5"/>
    <dgm:cxn modelId="{B424D00A-7943-4F8A-87FB-426F298A83FF}" type="presParOf" srcId="{35A2CF74-1C56-4EDD-8FF1-AC0832FB331E}" destId="{44D57323-ECF8-472A-A333-5F85F31A42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B69BDA-47D8-4261-8C08-13A138FDFBC1}" type="doc">
      <dgm:prSet loTypeId="urn:microsoft.com/office/officeart/2005/8/layout/vList5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BEC66AD-F0FB-4575-B90A-CBE6B9D92617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Echo</a:t>
          </a:r>
        </a:p>
      </dgm:t>
    </dgm:pt>
    <dgm:pt modelId="{56DFC302-14A8-4940-B2E0-05BAEEB90C47}" type="parTrans" cxnId="{0015D033-5EC6-4D70-A91F-FF7F88E2154A}">
      <dgm:prSet/>
      <dgm:spPr/>
      <dgm:t>
        <a:bodyPr/>
        <a:lstStyle/>
        <a:p>
          <a:endParaRPr lang="en-US"/>
        </a:p>
      </dgm:t>
    </dgm:pt>
    <dgm:pt modelId="{A6E252DC-28E8-46E8-B34F-5C2A542EBB52}" type="sibTrans" cxnId="{0015D033-5EC6-4D70-A91F-FF7F88E2154A}">
      <dgm:prSet/>
      <dgm:spPr/>
      <dgm:t>
        <a:bodyPr/>
        <a:lstStyle/>
        <a:p>
          <a:endParaRPr lang="en-US"/>
        </a:p>
      </dgm:t>
    </dgm:pt>
    <dgm:pt modelId="{60168058-3F2D-4A7C-8629-BA1E6E855EA5}">
      <dgm:prSet custT="1"/>
      <dgm:spPr/>
      <dgm:t>
        <a:bodyPr/>
        <a:lstStyle/>
        <a:p>
          <a:r>
            <a:rPr lang="en-US" sz="2800" dirty="0"/>
            <a:t>LVEF &lt;25%</a:t>
          </a:r>
        </a:p>
      </dgm:t>
    </dgm:pt>
    <dgm:pt modelId="{7D3FDB5D-6922-43AA-9121-95C391189A69}" type="parTrans" cxnId="{1A760980-0BF0-4B80-A2D1-61E91FAAE7D8}">
      <dgm:prSet/>
      <dgm:spPr/>
      <dgm:t>
        <a:bodyPr/>
        <a:lstStyle/>
        <a:p>
          <a:endParaRPr lang="en-US"/>
        </a:p>
      </dgm:t>
    </dgm:pt>
    <dgm:pt modelId="{614739FE-51A9-4205-8187-8D7BF30C5A33}" type="sibTrans" cxnId="{1A760980-0BF0-4B80-A2D1-61E91FAAE7D8}">
      <dgm:prSet/>
      <dgm:spPr/>
      <dgm:t>
        <a:bodyPr/>
        <a:lstStyle/>
        <a:p>
          <a:endParaRPr lang="en-US"/>
        </a:p>
      </dgm:t>
    </dgm:pt>
    <dgm:pt modelId="{B14F29D0-1BF7-430A-B9FE-F83605B14BA0}">
      <dgm:prSet custT="1"/>
      <dgm:spPr/>
      <dgm:t>
        <a:bodyPr/>
        <a:lstStyle/>
        <a:p>
          <a:r>
            <a:rPr lang="en-US" sz="2800" dirty="0"/>
            <a:t>Structural complications of completed MI: VSD LV Pseudoaneurysm</a:t>
          </a:r>
        </a:p>
      </dgm:t>
    </dgm:pt>
    <dgm:pt modelId="{F9E08DF9-2E66-496A-8E07-C3DF33F3A0BC}" type="parTrans" cxnId="{1DAFEBDC-1FA4-48B9-85A3-ACDE3D270638}">
      <dgm:prSet/>
      <dgm:spPr/>
      <dgm:t>
        <a:bodyPr/>
        <a:lstStyle/>
        <a:p>
          <a:endParaRPr lang="en-US"/>
        </a:p>
      </dgm:t>
    </dgm:pt>
    <dgm:pt modelId="{733B8829-57CD-48C3-A718-67674063FE7F}" type="sibTrans" cxnId="{1DAFEBDC-1FA4-48B9-85A3-ACDE3D270638}">
      <dgm:prSet/>
      <dgm:spPr/>
      <dgm:t>
        <a:bodyPr/>
        <a:lstStyle/>
        <a:p>
          <a:endParaRPr lang="en-US"/>
        </a:p>
      </dgm:t>
    </dgm:pt>
    <dgm:pt modelId="{31C4F476-4FF9-467E-8D6B-B8EEAB9173D8}">
      <dgm:prSet custT="1"/>
      <dgm:spPr/>
      <dgm:t>
        <a:bodyPr/>
        <a:lstStyle/>
        <a:p>
          <a:r>
            <a:rPr lang="en-US" sz="2800" dirty="0"/>
            <a:t>RV dysfunction</a:t>
          </a:r>
        </a:p>
      </dgm:t>
    </dgm:pt>
    <dgm:pt modelId="{16EDFC65-892E-4AE5-939F-79CDFE1B2DCC}" type="parTrans" cxnId="{DFFBA31B-5285-40DF-88BE-9114D770D979}">
      <dgm:prSet/>
      <dgm:spPr/>
      <dgm:t>
        <a:bodyPr/>
        <a:lstStyle/>
        <a:p>
          <a:endParaRPr lang="en-US"/>
        </a:p>
      </dgm:t>
    </dgm:pt>
    <dgm:pt modelId="{5FADC18A-5A29-4276-A770-768789299E02}" type="sibTrans" cxnId="{DFFBA31B-5285-40DF-88BE-9114D770D979}">
      <dgm:prSet/>
      <dgm:spPr/>
      <dgm:t>
        <a:bodyPr/>
        <a:lstStyle/>
        <a:p>
          <a:endParaRPr lang="en-US"/>
        </a:p>
      </dgm:t>
    </dgm:pt>
    <dgm:pt modelId="{2560E256-BB60-466F-86F5-B5067560A542}">
      <dgm:prSet custT="1"/>
      <dgm:spPr/>
      <dgm:t>
        <a:bodyPr/>
        <a:lstStyle/>
        <a:p>
          <a:r>
            <a:rPr lang="en-US" sz="2800" dirty="0" err="1"/>
            <a:t>BiV</a:t>
          </a:r>
          <a:r>
            <a:rPr lang="en-US" sz="2800" dirty="0"/>
            <a:t> dysfunction</a:t>
          </a:r>
        </a:p>
      </dgm:t>
    </dgm:pt>
    <dgm:pt modelId="{6F201B21-10A3-4971-80A6-B0FD8989767A}" type="parTrans" cxnId="{046DBEE9-7B33-4308-AD03-82E99D374F6A}">
      <dgm:prSet/>
      <dgm:spPr/>
      <dgm:t>
        <a:bodyPr/>
        <a:lstStyle/>
        <a:p>
          <a:endParaRPr lang="en-US"/>
        </a:p>
      </dgm:t>
    </dgm:pt>
    <dgm:pt modelId="{EFB5EFD0-2462-44F7-84E5-44A44AAD1A5C}" type="sibTrans" cxnId="{046DBEE9-7B33-4308-AD03-82E99D374F6A}">
      <dgm:prSet/>
      <dgm:spPr/>
      <dgm:t>
        <a:bodyPr/>
        <a:lstStyle/>
        <a:p>
          <a:endParaRPr lang="en-US"/>
        </a:p>
      </dgm:t>
    </dgm:pt>
    <dgm:pt modelId="{1F0794BE-EF56-4AB2-9812-66A39D18E3AF}" type="pres">
      <dgm:prSet presAssocID="{51B69BDA-47D8-4261-8C08-13A138FDFBC1}" presName="Name0" presStyleCnt="0">
        <dgm:presLayoutVars>
          <dgm:dir/>
          <dgm:animLvl val="lvl"/>
          <dgm:resizeHandles val="exact"/>
        </dgm:presLayoutVars>
      </dgm:prSet>
      <dgm:spPr/>
    </dgm:pt>
    <dgm:pt modelId="{E83F5980-33F8-41B8-9970-D23039A4DEBB}" type="pres">
      <dgm:prSet presAssocID="{0BEC66AD-F0FB-4575-B90A-CBE6B9D92617}" presName="linNode" presStyleCnt="0"/>
      <dgm:spPr/>
    </dgm:pt>
    <dgm:pt modelId="{F857852E-32A8-4E29-9786-385A27EA7C47}" type="pres">
      <dgm:prSet presAssocID="{0BEC66AD-F0FB-4575-B90A-CBE6B9D92617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5BB2601F-50E1-431F-85A1-6850A8F39F62}" type="pres">
      <dgm:prSet presAssocID="{0BEC66AD-F0FB-4575-B90A-CBE6B9D9261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DFFBA31B-5285-40DF-88BE-9114D770D979}" srcId="{0BEC66AD-F0FB-4575-B90A-CBE6B9D92617}" destId="{31C4F476-4FF9-467E-8D6B-B8EEAB9173D8}" srcOrd="1" destOrd="0" parTransId="{16EDFC65-892E-4AE5-939F-79CDFE1B2DCC}" sibTransId="{5FADC18A-5A29-4276-A770-768789299E02}"/>
    <dgm:cxn modelId="{0015D033-5EC6-4D70-A91F-FF7F88E2154A}" srcId="{51B69BDA-47D8-4261-8C08-13A138FDFBC1}" destId="{0BEC66AD-F0FB-4575-B90A-CBE6B9D92617}" srcOrd="0" destOrd="0" parTransId="{56DFC302-14A8-4940-B2E0-05BAEEB90C47}" sibTransId="{A6E252DC-28E8-46E8-B34F-5C2A542EBB52}"/>
    <dgm:cxn modelId="{09EB9938-6F3A-4E98-AD34-406A68E137C8}" type="presOf" srcId="{2560E256-BB60-466F-86F5-B5067560A542}" destId="{5BB2601F-50E1-431F-85A1-6850A8F39F62}" srcOrd="0" destOrd="2" presId="urn:microsoft.com/office/officeart/2005/8/layout/vList5"/>
    <dgm:cxn modelId="{EBD25A69-1B78-476A-8793-7167F7A52983}" type="presOf" srcId="{B14F29D0-1BF7-430A-B9FE-F83605B14BA0}" destId="{5BB2601F-50E1-431F-85A1-6850A8F39F62}" srcOrd="0" destOrd="3" presId="urn:microsoft.com/office/officeart/2005/8/layout/vList5"/>
    <dgm:cxn modelId="{2CA7A771-0642-4A1F-87DF-AD93B11CCF51}" type="presOf" srcId="{51B69BDA-47D8-4261-8C08-13A138FDFBC1}" destId="{1F0794BE-EF56-4AB2-9812-66A39D18E3AF}" srcOrd="0" destOrd="0" presId="urn:microsoft.com/office/officeart/2005/8/layout/vList5"/>
    <dgm:cxn modelId="{798D657B-68B8-4D50-9A28-6E005A36C059}" type="presOf" srcId="{60168058-3F2D-4A7C-8629-BA1E6E855EA5}" destId="{5BB2601F-50E1-431F-85A1-6850A8F39F62}" srcOrd="0" destOrd="0" presId="urn:microsoft.com/office/officeart/2005/8/layout/vList5"/>
    <dgm:cxn modelId="{1A760980-0BF0-4B80-A2D1-61E91FAAE7D8}" srcId="{0BEC66AD-F0FB-4575-B90A-CBE6B9D92617}" destId="{60168058-3F2D-4A7C-8629-BA1E6E855EA5}" srcOrd="0" destOrd="0" parTransId="{7D3FDB5D-6922-43AA-9121-95C391189A69}" sibTransId="{614739FE-51A9-4205-8187-8D7BF30C5A33}"/>
    <dgm:cxn modelId="{7641D183-D75D-46A4-B989-A4615B9EF2F9}" type="presOf" srcId="{0BEC66AD-F0FB-4575-B90A-CBE6B9D92617}" destId="{F857852E-32A8-4E29-9786-385A27EA7C47}" srcOrd="0" destOrd="0" presId="urn:microsoft.com/office/officeart/2005/8/layout/vList5"/>
    <dgm:cxn modelId="{C82F528B-E011-4266-8D8F-E6BDEAC07AD6}" type="presOf" srcId="{31C4F476-4FF9-467E-8D6B-B8EEAB9173D8}" destId="{5BB2601F-50E1-431F-85A1-6850A8F39F62}" srcOrd="0" destOrd="1" presId="urn:microsoft.com/office/officeart/2005/8/layout/vList5"/>
    <dgm:cxn modelId="{1DAFEBDC-1FA4-48B9-85A3-ACDE3D270638}" srcId="{0BEC66AD-F0FB-4575-B90A-CBE6B9D92617}" destId="{B14F29D0-1BF7-430A-B9FE-F83605B14BA0}" srcOrd="3" destOrd="0" parTransId="{F9E08DF9-2E66-496A-8E07-C3DF33F3A0BC}" sibTransId="{733B8829-57CD-48C3-A718-67674063FE7F}"/>
    <dgm:cxn modelId="{046DBEE9-7B33-4308-AD03-82E99D374F6A}" srcId="{0BEC66AD-F0FB-4575-B90A-CBE6B9D92617}" destId="{2560E256-BB60-466F-86F5-B5067560A542}" srcOrd="2" destOrd="0" parTransId="{6F201B21-10A3-4971-80A6-B0FD8989767A}" sibTransId="{EFB5EFD0-2462-44F7-84E5-44A44AAD1A5C}"/>
    <dgm:cxn modelId="{73B4CA40-183C-4318-8E07-8A4F2840BED6}" type="presParOf" srcId="{1F0794BE-EF56-4AB2-9812-66A39D18E3AF}" destId="{E83F5980-33F8-41B8-9970-D23039A4DEBB}" srcOrd="0" destOrd="0" presId="urn:microsoft.com/office/officeart/2005/8/layout/vList5"/>
    <dgm:cxn modelId="{A025179F-EDE9-4F50-9FF8-78BABA35BCCD}" type="presParOf" srcId="{E83F5980-33F8-41B8-9970-D23039A4DEBB}" destId="{F857852E-32A8-4E29-9786-385A27EA7C47}" srcOrd="0" destOrd="0" presId="urn:microsoft.com/office/officeart/2005/8/layout/vList5"/>
    <dgm:cxn modelId="{A3B4C7CB-B772-4864-8401-67247650B725}" type="presParOf" srcId="{E83F5980-33F8-41B8-9970-D23039A4DEBB}" destId="{5BB2601F-50E1-431F-85A1-6850A8F39F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B69BDA-47D8-4261-8C08-13A138FDFBC1}" type="doc">
      <dgm:prSet loTypeId="urn:microsoft.com/office/officeart/2005/8/layout/vList5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9D05C31-69BF-4844-8A33-8AD64D4BF33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PA Cath</a:t>
          </a:r>
        </a:p>
      </dgm:t>
    </dgm:pt>
    <dgm:pt modelId="{1195C57F-45AE-4D2A-BD0E-99933B24C817}" type="parTrans" cxnId="{EFFD79D0-C9AD-4595-A4D4-1EF477CA4D06}">
      <dgm:prSet/>
      <dgm:spPr/>
      <dgm:t>
        <a:bodyPr/>
        <a:lstStyle/>
        <a:p>
          <a:endParaRPr lang="en-US"/>
        </a:p>
      </dgm:t>
    </dgm:pt>
    <dgm:pt modelId="{EC03999D-43AD-45E4-A27F-E839FB613378}" type="sibTrans" cxnId="{EFFD79D0-C9AD-4595-A4D4-1EF477CA4D06}">
      <dgm:prSet/>
      <dgm:spPr/>
      <dgm:t>
        <a:bodyPr/>
        <a:lstStyle/>
        <a:p>
          <a:endParaRPr lang="en-US"/>
        </a:p>
      </dgm:t>
    </dgm:pt>
    <dgm:pt modelId="{7A7CC2CB-6E74-40BC-91AF-17992B07F334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/>
            <a:t>Low CI</a:t>
          </a:r>
        </a:p>
      </dgm:t>
    </dgm:pt>
    <dgm:pt modelId="{EA684F14-DD9D-4511-9461-EB806EBBBE88}" type="parTrans" cxnId="{2C154CEE-6700-421B-A1BA-D67B660B05C6}">
      <dgm:prSet/>
      <dgm:spPr/>
      <dgm:t>
        <a:bodyPr/>
        <a:lstStyle/>
        <a:p>
          <a:endParaRPr lang="en-US"/>
        </a:p>
      </dgm:t>
    </dgm:pt>
    <dgm:pt modelId="{3FA5A613-A78F-4D16-BAED-E79211A9C542}" type="sibTrans" cxnId="{2C154CEE-6700-421B-A1BA-D67B660B05C6}">
      <dgm:prSet/>
      <dgm:spPr/>
      <dgm:t>
        <a:bodyPr/>
        <a:lstStyle/>
        <a:p>
          <a:endParaRPr lang="en-US"/>
        </a:p>
      </dgm:t>
    </dgm:pt>
    <dgm:pt modelId="{3DD085E1-C4FC-42A9-9D82-2F1B85CEB1D2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/>
            <a:t>Low PAPI, severe Pulmonary HTN</a:t>
          </a:r>
        </a:p>
      </dgm:t>
    </dgm:pt>
    <dgm:pt modelId="{E70F90FE-9CBF-42F6-8183-DCD2C31E0FDA}" type="parTrans" cxnId="{13E74886-F1E6-4D6F-876E-C03AB4A3C834}">
      <dgm:prSet/>
      <dgm:spPr/>
      <dgm:t>
        <a:bodyPr/>
        <a:lstStyle/>
        <a:p>
          <a:endParaRPr lang="en-US"/>
        </a:p>
      </dgm:t>
    </dgm:pt>
    <dgm:pt modelId="{0A88E4ED-E2EA-4CC3-9F0C-8A55703A05B2}" type="sibTrans" cxnId="{13E74886-F1E6-4D6F-876E-C03AB4A3C834}">
      <dgm:prSet/>
      <dgm:spPr/>
      <dgm:t>
        <a:bodyPr/>
        <a:lstStyle/>
        <a:p>
          <a:endParaRPr lang="en-US"/>
        </a:p>
      </dgm:t>
    </dgm:pt>
    <dgm:pt modelId="{0835759F-98B3-4F45-B693-C40123193A4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LHC</a:t>
          </a:r>
        </a:p>
      </dgm:t>
    </dgm:pt>
    <dgm:pt modelId="{E6AF6170-5A8E-4BB3-A892-D1491AE38BFD}" type="parTrans" cxnId="{F62CF017-D1A5-465F-9882-1C2FD29E67FB}">
      <dgm:prSet/>
      <dgm:spPr/>
      <dgm:t>
        <a:bodyPr/>
        <a:lstStyle/>
        <a:p>
          <a:endParaRPr lang="en-US"/>
        </a:p>
      </dgm:t>
    </dgm:pt>
    <dgm:pt modelId="{FD2220C8-6580-46A6-BA1A-F660F750A4F4}" type="sibTrans" cxnId="{F62CF017-D1A5-465F-9882-1C2FD29E67FB}">
      <dgm:prSet/>
      <dgm:spPr/>
      <dgm:t>
        <a:bodyPr/>
        <a:lstStyle/>
        <a:p>
          <a:endParaRPr lang="en-US"/>
        </a:p>
      </dgm:t>
    </dgm:pt>
    <dgm:pt modelId="{1B43D46B-CB68-4616-916D-51D5DBEECFF8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CABG: Bad targets, Bad conduits</a:t>
          </a:r>
        </a:p>
      </dgm:t>
    </dgm:pt>
    <dgm:pt modelId="{875C306D-4E6C-4076-8BCC-D28D31746440}" type="parTrans" cxnId="{BF2C70CE-E512-4086-83D8-2376B35890F7}">
      <dgm:prSet/>
      <dgm:spPr/>
      <dgm:t>
        <a:bodyPr/>
        <a:lstStyle/>
        <a:p>
          <a:endParaRPr lang="en-US"/>
        </a:p>
      </dgm:t>
    </dgm:pt>
    <dgm:pt modelId="{63DBDCFE-6997-4093-8049-7C10989015F8}" type="sibTrans" cxnId="{BF2C70CE-E512-4086-83D8-2376B35890F7}">
      <dgm:prSet/>
      <dgm:spPr/>
      <dgm:t>
        <a:bodyPr/>
        <a:lstStyle/>
        <a:p>
          <a:endParaRPr lang="en-US"/>
        </a:p>
      </dgm:t>
    </dgm:pt>
    <dgm:pt modelId="{7343020F-3FE8-47CF-8144-3D73B11718B7}">
      <dgm:prSet/>
      <dgm:spPr>
        <a:solidFill>
          <a:schemeClr val="tx2"/>
        </a:solidFill>
      </dgm:spPr>
      <dgm:t>
        <a:bodyPr/>
        <a:lstStyle/>
        <a:p>
          <a:r>
            <a:rPr lang="en-US"/>
            <a:t>Role of Viability study? </a:t>
          </a:r>
          <a:endParaRPr lang="en-US" dirty="0"/>
        </a:p>
      </dgm:t>
    </dgm:pt>
    <dgm:pt modelId="{D00DDCD5-6FC1-4F11-A1CF-8BF1CA7064DC}" type="parTrans" cxnId="{5E58F3FC-F84B-47E3-A949-7C6C6BCC793A}">
      <dgm:prSet/>
      <dgm:spPr/>
      <dgm:t>
        <a:bodyPr/>
        <a:lstStyle/>
        <a:p>
          <a:endParaRPr lang="en-US"/>
        </a:p>
      </dgm:t>
    </dgm:pt>
    <dgm:pt modelId="{C4CCC4BF-4AD2-4A4D-A4E4-B151CD77DC8D}" type="sibTrans" cxnId="{5E58F3FC-F84B-47E3-A949-7C6C6BCC793A}">
      <dgm:prSet/>
      <dgm:spPr/>
      <dgm:t>
        <a:bodyPr/>
        <a:lstStyle/>
        <a:p>
          <a:endParaRPr lang="en-US"/>
        </a:p>
      </dgm:t>
    </dgm:pt>
    <dgm:pt modelId="{1F0794BE-EF56-4AB2-9812-66A39D18E3AF}" type="pres">
      <dgm:prSet presAssocID="{51B69BDA-47D8-4261-8C08-13A138FDFBC1}" presName="Name0" presStyleCnt="0">
        <dgm:presLayoutVars>
          <dgm:dir/>
          <dgm:animLvl val="lvl"/>
          <dgm:resizeHandles val="exact"/>
        </dgm:presLayoutVars>
      </dgm:prSet>
      <dgm:spPr/>
    </dgm:pt>
    <dgm:pt modelId="{EB58E280-DBC1-4A99-9B70-315D8180CD2C}" type="pres">
      <dgm:prSet presAssocID="{0835759F-98B3-4F45-B693-C40123193A42}" presName="linNode" presStyleCnt="0"/>
      <dgm:spPr/>
    </dgm:pt>
    <dgm:pt modelId="{FB046373-6771-4223-A236-3BB59ED243A9}" type="pres">
      <dgm:prSet presAssocID="{0835759F-98B3-4F45-B693-C40123193A4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1365C17-F617-475F-8FC1-71623CE99B9C}" type="pres">
      <dgm:prSet presAssocID="{0835759F-98B3-4F45-B693-C40123193A42}" presName="descendantText" presStyleLbl="alignAccFollowNode1" presStyleIdx="0" presStyleCnt="2">
        <dgm:presLayoutVars>
          <dgm:bulletEnabled val="1"/>
        </dgm:presLayoutVars>
      </dgm:prSet>
      <dgm:spPr/>
    </dgm:pt>
    <dgm:pt modelId="{54F148C1-13E3-4558-9D65-C05BD8B98BAD}" type="pres">
      <dgm:prSet presAssocID="{FD2220C8-6580-46A6-BA1A-F660F750A4F4}" presName="sp" presStyleCnt="0"/>
      <dgm:spPr/>
    </dgm:pt>
    <dgm:pt modelId="{748BFD68-CA40-4D2F-9712-BACF3D390817}" type="pres">
      <dgm:prSet presAssocID="{D9D05C31-69BF-4844-8A33-8AD64D4BF330}" presName="linNode" presStyleCnt="0"/>
      <dgm:spPr/>
    </dgm:pt>
    <dgm:pt modelId="{0B8449A0-0C06-4D7A-83C1-9AC115E95459}" type="pres">
      <dgm:prSet presAssocID="{D9D05C31-69BF-4844-8A33-8AD64D4BF33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B1A520C-1869-4FC3-9F80-5B0F93B670A7}" type="pres">
      <dgm:prSet presAssocID="{D9D05C31-69BF-4844-8A33-8AD64D4BF33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F62CF017-D1A5-465F-9882-1C2FD29E67FB}" srcId="{51B69BDA-47D8-4261-8C08-13A138FDFBC1}" destId="{0835759F-98B3-4F45-B693-C40123193A42}" srcOrd="0" destOrd="0" parTransId="{E6AF6170-5A8E-4BB3-A892-D1491AE38BFD}" sibTransId="{FD2220C8-6580-46A6-BA1A-F660F750A4F4}"/>
    <dgm:cxn modelId="{98B9BF20-31E8-4441-8CB5-7068222F4A03}" type="presOf" srcId="{D9D05C31-69BF-4844-8A33-8AD64D4BF330}" destId="{0B8449A0-0C06-4D7A-83C1-9AC115E95459}" srcOrd="0" destOrd="0" presId="urn:microsoft.com/office/officeart/2005/8/layout/vList5"/>
    <dgm:cxn modelId="{9FBF873E-1602-42E6-A513-50CB7C7CAFE9}" type="presOf" srcId="{7A7CC2CB-6E74-40BC-91AF-17992B07F334}" destId="{8B1A520C-1869-4FC3-9F80-5B0F93B670A7}" srcOrd="0" destOrd="0" presId="urn:microsoft.com/office/officeart/2005/8/layout/vList5"/>
    <dgm:cxn modelId="{2CA7A771-0642-4A1F-87DF-AD93B11CCF51}" type="presOf" srcId="{51B69BDA-47D8-4261-8C08-13A138FDFBC1}" destId="{1F0794BE-EF56-4AB2-9812-66A39D18E3AF}" srcOrd="0" destOrd="0" presId="urn:microsoft.com/office/officeart/2005/8/layout/vList5"/>
    <dgm:cxn modelId="{13E74886-F1E6-4D6F-876E-C03AB4A3C834}" srcId="{D9D05C31-69BF-4844-8A33-8AD64D4BF330}" destId="{3DD085E1-C4FC-42A9-9D82-2F1B85CEB1D2}" srcOrd="1" destOrd="0" parTransId="{E70F90FE-9CBF-42F6-8183-DCD2C31E0FDA}" sibTransId="{0A88E4ED-E2EA-4CC3-9F0C-8A55703A05B2}"/>
    <dgm:cxn modelId="{A9A749AA-E105-46BB-A007-4F97B3DB51E4}" type="presOf" srcId="{0835759F-98B3-4F45-B693-C40123193A42}" destId="{FB046373-6771-4223-A236-3BB59ED243A9}" srcOrd="0" destOrd="0" presId="urn:microsoft.com/office/officeart/2005/8/layout/vList5"/>
    <dgm:cxn modelId="{5D3135BF-131A-43F4-8379-4115C57006AC}" type="presOf" srcId="{1B43D46B-CB68-4616-916D-51D5DBEECFF8}" destId="{D1365C17-F617-475F-8FC1-71623CE99B9C}" srcOrd="0" destOrd="0" presId="urn:microsoft.com/office/officeart/2005/8/layout/vList5"/>
    <dgm:cxn modelId="{BF2C70CE-E512-4086-83D8-2376B35890F7}" srcId="{0835759F-98B3-4F45-B693-C40123193A42}" destId="{1B43D46B-CB68-4616-916D-51D5DBEECFF8}" srcOrd="0" destOrd="0" parTransId="{875C306D-4E6C-4076-8BCC-D28D31746440}" sibTransId="{63DBDCFE-6997-4093-8049-7C10989015F8}"/>
    <dgm:cxn modelId="{EFFD79D0-C9AD-4595-A4D4-1EF477CA4D06}" srcId="{51B69BDA-47D8-4261-8C08-13A138FDFBC1}" destId="{D9D05C31-69BF-4844-8A33-8AD64D4BF330}" srcOrd="1" destOrd="0" parTransId="{1195C57F-45AE-4D2A-BD0E-99933B24C817}" sibTransId="{EC03999D-43AD-45E4-A27F-E839FB613378}"/>
    <dgm:cxn modelId="{6AFD95D9-649C-4532-8511-AE30C33994EC}" type="presOf" srcId="{7343020F-3FE8-47CF-8144-3D73B11718B7}" destId="{D1365C17-F617-475F-8FC1-71623CE99B9C}" srcOrd="0" destOrd="1" presId="urn:microsoft.com/office/officeart/2005/8/layout/vList5"/>
    <dgm:cxn modelId="{2C154CEE-6700-421B-A1BA-D67B660B05C6}" srcId="{D9D05C31-69BF-4844-8A33-8AD64D4BF330}" destId="{7A7CC2CB-6E74-40BC-91AF-17992B07F334}" srcOrd="0" destOrd="0" parTransId="{EA684F14-DD9D-4511-9461-EB806EBBBE88}" sibTransId="{3FA5A613-A78F-4D16-BAED-E79211A9C542}"/>
    <dgm:cxn modelId="{5E58F3FC-F84B-47E3-A949-7C6C6BCC793A}" srcId="{0835759F-98B3-4F45-B693-C40123193A42}" destId="{7343020F-3FE8-47CF-8144-3D73B11718B7}" srcOrd="1" destOrd="0" parTransId="{D00DDCD5-6FC1-4F11-A1CF-8BF1CA7064DC}" sibTransId="{C4CCC4BF-4AD2-4A4D-A4E4-B151CD77DC8D}"/>
    <dgm:cxn modelId="{9DB80CFF-F257-43B2-89B3-90B8AA2DED48}" type="presOf" srcId="{3DD085E1-C4FC-42A9-9D82-2F1B85CEB1D2}" destId="{8B1A520C-1869-4FC3-9F80-5B0F93B670A7}" srcOrd="0" destOrd="1" presId="urn:microsoft.com/office/officeart/2005/8/layout/vList5"/>
    <dgm:cxn modelId="{65DF5937-746A-4C4E-A7DD-EE85D6238826}" type="presParOf" srcId="{1F0794BE-EF56-4AB2-9812-66A39D18E3AF}" destId="{EB58E280-DBC1-4A99-9B70-315D8180CD2C}" srcOrd="0" destOrd="0" presId="urn:microsoft.com/office/officeart/2005/8/layout/vList5"/>
    <dgm:cxn modelId="{D1340D64-906B-4542-90DF-E976EE81573F}" type="presParOf" srcId="{EB58E280-DBC1-4A99-9B70-315D8180CD2C}" destId="{FB046373-6771-4223-A236-3BB59ED243A9}" srcOrd="0" destOrd="0" presId="urn:microsoft.com/office/officeart/2005/8/layout/vList5"/>
    <dgm:cxn modelId="{D699257D-D7BD-458E-A196-9E5954AE490D}" type="presParOf" srcId="{EB58E280-DBC1-4A99-9B70-315D8180CD2C}" destId="{D1365C17-F617-475F-8FC1-71623CE99B9C}" srcOrd="1" destOrd="0" presId="urn:microsoft.com/office/officeart/2005/8/layout/vList5"/>
    <dgm:cxn modelId="{3EA472C1-DB1C-4294-B80D-204831342146}" type="presParOf" srcId="{1F0794BE-EF56-4AB2-9812-66A39D18E3AF}" destId="{54F148C1-13E3-4558-9D65-C05BD8B98BAD}" srcOrd="1" destOrd="0" presId="urn:microsoft.com/office/officeart/2005/8/layout/vList5"/>
    <dgm:cxn modelId="{2E33B993-2BF9-4E1E-A99A-485FEC71E4E3}" type="presParOf" srcId="{1F0794BE-EF56-4AB2-9812-66A39D18E3AF}" destId="{748BFD68-CA40-4D2F-9712-BACF3D390817}" srcOrd="2" destOrd="0" presId="urn:microsoft.com/office/officeart/2005/8/layout/vList5"/>
    <dgm:cxn modelId="{6843B458-D1A2-4B86-8F40-9D0B0EC7E117}" type="presParOf" srcId="{748BFD68-CA40-4D2F-9712-BACF3D390817}" destId="{0B8449A0-0C06-4D7A-83C1-9AC115E95459}" srcOrd="0" destOrd="0" presId="urn:microsoft.com/office/officeart/2005/8/layout/vList5"/>
    <dgm:cxn modelId="{7094D866-544B-4E3B-BD54-BD6AD7356AD7}" type="presParOf" srcId="{748BFD68-CA40-4D2F-9712-BACF3D390817}" destId="{8B1A520C-1869-4FC3-9F80-5B0F93B670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D6E85-DD76-4A1F-B97B-7BD156563B64}">
      <dsp:nvSpPr>
        <dsp:cNvPr id="0" name=""/>
        <dsp:cNvSpPr/>
      </dsp:nvSpPr>
      <dsp:spPr>
        <a:xfrm>
          <a:off x="0" y="3333833"/>
          <a:ext cx="776446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-25000"/>
            <a:t>Often made at the end of a long complex case</a:t>
          </a:r>
          <a:endParaRPr lang="en-US" sz="3100" kern="1200"/>
        </a:p>
      </dsp:txBody>
      <dsp:txXfrm>
        <a:off x="35411" y="3369244"/>
        <a:ext cx="7693641" cy="654577"/>
      </dsp:txXfrm>
    </dsp:sp>
    <dsp:sp modelId="{25875526-873B-4FD0-BE00-BA5C7D25E3CB}">
      <dsp:nvSpPr>
        <dsp:cNvPr id="0" name=""/>
        <dsp:cNvSpPr/>
      </dsp:nvSpPr>
      <dsp:spPr>
        <a:xfrm>
          <a:off x="0" y="2290485"/>
          <a:ext cx="776446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-25000" dirty="0"/>
            <a:t>Often Cardiac dysfunction is transient and will improve with time</a:t>
          </a:r>
          <a:endParaRPr lang="en-US" sz="3100" kern="1200" dirty="0"/>
        </a:p>
      </dsp:txBody>
      <dsp:txXfrm>
        <a:off x="35411" y="2325896"/>
        <a:ext cx="7693641" cy="654577"/>
      </dsp:txXfrm>
    </dsp:sp>
    <dsp:sp modelId="{71FD1766-56D4-4329-ADBB-4458370A330A}">
      <dsp:nvSpPr>
        <dsp:cNvPr id="0" name=""/>
        <dsp:cNvSpPr/>
      </dsp:nvSpPr>
      <dsp:spPr>
        <a:xfrm>
          <a:off x="0" y="2465"/>
          <a:ext cx="776446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-25000"/>
            <a:t>MCS associated with multiple complications</a:t>
          </a:r>
          <a:endParaRPr lang="en-US" sz="3100" kern="1200"/>
        </a:p>
      </dsp:txBody>
      <dsp:txXfrm>
        <a:off x="35411" y="37876"/>
        <a:ext cx="7693641" cy="654577"/>
      </dsp:txXfrm>
    </dsp:sp>
    <dsp:sp modelId="{4B7AFACA-45D6-42DA-AE43-775271BC7FB2}">
      <dsp:nvSpPr>
        <dsp:cNvPr id="0" name=""/>
        <dsp:cNvSpPr/>
      </dsp:nvSpPr>
      <dsp:spPr>
        <a:xfrm>
          <a:off x="0" y="751305"/>
          <a:ext cx="7764463" cy="134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2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baseline="-25000" dirty="0"/>
            <a:t>Bleeding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baseline="-25000" dirty="0"/>
            <a:t>Embolic events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baseline="-25000" dirty="0"/>
            <a:t>Access complications (limb ischemia)</a:t>
          </a:r>
          <a:endParaRPr lang="en-US" sz="2800" kern="1200" dirty="0"/>
        </a:p>
      </dsp:txBody>
      <dsp:txXfrm>
        <a:off x="0" y="751305"/>
        <a:ext cx="7764463" cy="1347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35282-30B0-4A33-BA3E-0C55F9B6B539}">
      <dsp:nvSpPr>
        <dsp:cNvPr id="0" name=""/>
        <dsp:cNvSpPr/>
      </dsp:nvSpPr>
      <dsp:spPr>
        <a:xfrm rot="5400000">
          <a:off x="4756573" y="-1828569"/>
          <a:ext cx="1046522" cy="4969256"/>
        </a:xfrm>
        <a:prstGeom prst="round2SameRect">
          <a:avLst/>
        </a:prstGeom>
        <a:solidFill>
          <a:schemeClr val="tx2">
            <a:alpha val="90000"/>
          </a:schemeClr>
        </a:solidFill>
        <a:ln w="1587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Low systolic blood pressures and tachycardia</a:t>
          </a:r>
          <a:endParaRPr lang="en-US" sz="1900" kern="1200" dirty="0"/>
        </a:p>
      </dsp:txBody>
      <dsp:txXfrm rot="-5400000">
        <a:off x="2795207" y="183884"/>
        <a:ext cx="4918169" cy="944348"/>
      </dsp:txXfrm>
    </dsp:sp>
    <dsp:sp modelId="{071742AF-B078-4F84-A62E-2C6856C82728}">
      <dsp:nvSpPr>
        <dsp:cNvPr id="0" name=""/>
        <dsp:cNvSpPr/>
      </dsp:nvSpPr>
      <dsp:spPr>
        <a:xfrm>
          <a:off x="0" y="1982"/>
          <a:ext cx="2795206" cy="1308152"/>
        </a:xfrm>
        <a:prstGeom prst="round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Decompensated CHF</a:t>
          </a:r>
        </a:p>
      </dsp:txBody>
      <dsp:txXfrm>
        <a:off x="63859" y="65841"/>
        <a:ext cx="2667488" cy="1180434"/>
      </dsp:txXfrm>
    </dsp:sp>
    <dsp:sp modelId="{55D508A9-FB56-4FAD-B8D8-25CE6D1CD626}">
      <dsp:nvSpPr>
        <dsp:cNvPr id="0" name=""/>
        <dsp:cNvSpPr/>
      </dsp:nvSpPr>
      <dsp:spPr>
        <a:xfrm rot="5400000">
          <a:off x="4756573" y="-455009"/>
          <a:ext cx="1046522" cy="4969256"/>
        </a:xfrm>
        <a:prstGeom prst="round2SameRect">
          <a:avLst/>
        </a:prstGeom>
        <a:solidFill>
          <a:schemeClr val="tx2"/>
        </a:solidFill>
        <a:ln w="1587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Poor mentation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AKI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Ischemic hepatitis</a:t>
          </a:r>
          <a:endParaRPr lang="en-US" sz="1900" kern="1200" dirty="0"/>
        </a:p>
      </dsp:txBody>
      <dsp:txXfrm rot="-5400000">
        <a:off x="2795207" y="1557444"/>
        <a:ext cx="4918169" cy="944348"/>
      </dsp:txXfrm>
    </dsp:sp>
    <dsp:sp modelId="{27FB02DD-11F9-435C-8D5B-968A80CE63E2}">
      <dsp:nvSpPr>
        <dsp:cNvPr id="0" name=""/>
        <dsp:cNvSpPr/>
      </dsp:nvSpPr>
      <dsp:spPr>
        <a:xfrm>
          <a:off x="0" y="1375542"/>
          <a:ext cx="2795206" cy="1308152"/>
        </a:xfrm>
        <a:prstGeom prst="round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End Organ dysfunction</a:t>
          </a:r>
        </a:p>
      </dsp:txBody>
      <dsp:txXfrm>
        <a:off x="63859" y="1439401"/>
        <a:ext cx="2667488" cy="1180434"/>
      </dsp:txXfrm>
    </dsp:sp>
    <dsp:sp modelId="{44D57323-ECF8-472A-A333-5F85F31A42BF}">
      <dsp:nvSpPr>
        <dsp:cNvPr id="0" name=""/>
        <dsp:cNvSpPr/>
      </dsp:nvSpPr>
      <dsp:spPr>
        <a:xfrm rot="5400000">
          <a:off x="4756573" y="918550"/>
          <a:ext cx="1046522" cy="4969256"/>
        </a:xfrm>
        <a:prstGeom prst="round2SameRect">
          <a:avLst/>
        </a:prstGeom>
        <a:solidFill>
          <a:schemeClr val="tx2">
            <a:alpha val="90000"/>
          </a:schemeClr>
        </a:solidFill>
        <a:ln w="1587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Valve surgery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Aortic surgery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Redo</a:t>
          </a:r>
        </a:p>
      </dsp:txBody>
      <dsp:txXfrm rot="-5400000">
        <a:off x="2795207" y="2931004"/>
        <a:ext cx="4918169" cy="944348"/>
      </dsp:txXfrm>
    </dsp:sp>
    <dsp:sp modelId="{F87B021B-FB0C-4F28-AD79-EA4D737D6CD5}">
      <dsp:nvSpPr>
        <dsp:cNvPr id="0" name=""/>
        <dsp:cNvSpPr/>
      </dsp:nvSpPr>
      <dsp:spPr>
        <a:xfrm>
          <a:off x="0" y="2749102"/>
          <a:ext cx="2795206" cy="1308152"/>
        </a:xfrm>
        <a:prstGeom prst="round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Long complex operation</a:t>
          </a:r>
        </a:p>
      </dsp:txBody>
      <dsp:txXfrm>
        <a:off x="63859" y="2812961"/>
        <a:ext cx="2667488" cy="1180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2601F-50E1-431F-85A1-6850A8F39F62}">
      <dsp:nvSpPr>
        <dsp:cNvPr id="0" name=""/>
        <dsp:cNvSpPr/>
      </dsp:nvSpPr>
      <dsp:spPr>
        <a:xfrm rot="5400000">
          <a:off x="3656140" y="-455009"/>
          <a:ext cx="3247389" cy="4969256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LVEF &lt;25%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RV dysfunction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BiV</a:t>
          </a:r>
          <a:r>
            <a:rPr lang="en-US" sz="2800" kern="1200" dirty="0"/>
            <a:t> dysfunction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Structural complications of completed MI: VSD LV Pseudoaneurysm</a:t>
          </a:r>
        </a:p>
      </dsp:txBody>
      <dsp:txXfrm rot="-5400000">
        <a:off x="2795207" y="564448"/>
        <a:ext cx="4810732" cy="2930341"/>
      </dsp:txXfrm>
    </dsp:sp>
    <dsp:sp modelId="{F857852E-32A8-4E29-9786-385A27EA7C47}">
      <dsp:nvSpPr>
        <dsp:cNvPr id="0" name=""/>
        <dsp:cNvSpPr/>
      </dsp:nvSpPr>
      <dsp:spPr>
        <a:xfrm>
          <a:off x="0" y="0"/>
          <a:ext cx="2795206" cy="4059237"/>
        </a:xfrm>
        <a:prstGeom prst="round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Echo</a:t>
          </a:r>
        </a:p>
      </dsp:txBody>
      <dsp:txXfrm>
        <a:off x="136451" y="136451"/>
        <a:ext cx="2522304" cy="3786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65C17-F617-475F-8FC1-71623CE99B9C}">
      <dsp:nvSpPr>
        <dsp:cNvPr id="0" name=""/>
        <dsp:cNvSpPr/>
      </dsp:nvSpPr>
      <dsp:spPr>
        <a:xfrm rot="5400000">
          <a:off x="4487807" y="-1494544"/>
          <a:ext cx="1584053" cy="4969256"/>
        </a:xfrm>
        <a:prstGeom prst="round2SameRect">
          <a:avLst/>
        </a:prstGeom>
        <a:solidFill>
          <a:schemeClr val="tx2"/>
        </a:solidFill>
        <a:ln w="1587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CABG: Bad targets, Bad conduits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Role of Viability study? </a:t>
          </a:r>
          <a:endParaRPr lang="en-US" sz="3100" kern="1200" dirty="0"/>
        </a:p>
      </dsp:txBody>
      <dsp:txXfrm rot="-5400000">
        <a:off x="2795206" y="275384"/>
        <a:ext cx="4891929" cy="1429399"/>
      </dsp:txXfrm>
    </dsp:sp>
    <dsp:sp modelId="{FB046373-6771-4223-A236-3BB59ED243A9}">
      <dsp:nvSpPr>
        <dsp:cNvPr id="0" name=""/>
        <dsp:cNvSpPr/>
      </dsp:nvSpPr>
      <dsp:spPr>
        <a:xfrm>
          <a:off x="0" y="49"/>
          <a:ext cx="2795206" cy="1980067"/>
        </a:xfrm>
        <a:prstGeom prst="round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LHC</a:t>
          </a:r>
        </a:p>
      </dsp:txBody>
      <dsp:txXfrm>
        <a:off x="96659" y="96708"/>
        <a:ext cx="2601888" cy="1786749"/>
      </dsp:txXfrm>
    </dsp:sp>
    <dsp:sp modelId="{8B1A520C-1869-4FC3-9F80-5B0F93B670A7}">
      <dsp:nvSpPr>
        <dsp:cNvPr id="0" name=""/>
        <dsp:cNvSpPr/>
      </dsp:nvSpPr>
      <dsp:spPr>
        <a:xfrm rot="5400000">
          <a:off x="4487807" y="584525"/>
          <a:ext cx="1584053" cy="4969256"/>
        </a:xfrm>
        <a:prstGeom prst="round2SameRect">
          <a:avLst/>
        </a:prstGeom>
        <a:solidFill>
          <a:schemeClr val="tx2">
            <a:alpha val="90000"/>
          </a:schemeClr>
        </a:solidFill>
        <a:ln w="15875" cap="rnd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100" kern="1200"/>
            <a:t>Low CI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100" kern="1200"/>
            <a:t>Low PAPI, severe Pulmonary HTN</a:t>
          </a:r>
        </a:p>
      </dsp:txBody>
      <dsp:txXfrm rot="-5400000">
        <a:off x="2795206" y="2354454"/>
        <a:ext cx="4891929" cy="1429399"/>
      </dsp:txXfrm>
    </dsp:sp>
    <dsp:sp modelId="{0B8449A0-0C06-4D7A-83C1-9AC115E95459}">
      <dsp:nvSpPr>
        <dsp:cNvPr id="0" name=""/>
        <dsp:cNvSpPr/>
      </dsp:nvSpPr>
      <dsp:spPr>
        <a:xfrm>
          <a:off x="0" y="2079120"/>
          <a:ext cx="2795206" cy="1980067"/>
        </a:xfrm>
        <a:prstGeom prst="round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/>
            <a:t>PA Cath</a:t>
          </a:r>
        </a:p>
      </dsp:txBody>
      <dsp:txXfrm>
        <a:off x="96659" y="2175779"/>
        <a:ext cx="2601888" cy="1786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469D5-33A4-4EC3-B85C-C0DECABDB72A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4E37F-1F04-4E12-985A-3027C010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1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99428-03DF-55A5-30FE-4B8CB8C73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DFCD4-8D4C-E369-0D59-D1318BC18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2A4E3-1118-927C-A19D-916F78E97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Decision is between partial LV support (IABP), full LV support (I5.5), full Cardiopulmonary support, or Lung support</a:t>
            </a:r>
          </a:p>
          <a:p>
            <a:r>
              <a:rPr lang="en-US" dirty="0"/>
              <a:t>Use of IABP is mainly prophylactic, if someone is really struggling to wean IABP will usually be insufficient</a:t>
            </a:r>
          </a:p>
          <a:p>
            <a:r>
              <a:rPr lang="en-US" dirty="0"/>
              <a:t>Often lowest output state 6-12 hours post-op, as </a:t>
            </a:r>
            <a:r>
              <a:rPr lang="en-US" dirty="0" err="1"/>
              <a:t>vasoplegia</a:t>
            </a:r>
            <a:r>
              <a:rPr lang="en-US" dirty="0"/>
              <a:t> resolves</a:t>
            </a:r>
          </a:p>
          <a:p>
            <a:r>
              <a:rPr lang="en-US" dirty="0"/>
              <a:t>Unplanned post-op MCS is usually VA ECMO! </a:t>
            </a:r>
          </a:p>
          <a:p>
            <a:r>
              <a:rPr lang="en-US" dirty="0"/>
              <a:t>Impella 5.5 is either planned pre-op, or added to VA ECMO later</a:t>
            </a:r>
          </a:p>
          <a:p>
            <a:r>
              <a:rPr lang="en-US" dirty="0"/>
              <a:t>Placing Impella 5.5 intra-op risks lateral wall perforation!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Close chest whenever possible to reduce risk of bleeding and infection</a:t>
            </a:r>
          </a:p>
          <a:p>
            <a:r>
              <a:rPr lang="en-US" dirty="0"/>
              <a:t>Central ECMO may be considered when not possible to close chest (bleeding, edema)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A68B3-DD16-81F6-AF47-A329CD472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7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FDAA-113C-35DE-49B4-EAED39B4D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9964E-26BF-84EC-0346-2CE005CB3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06027-E4E6-6C36-6799-A9D7CA52A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61AA0-DC1C-A614-3698-A788DA8DA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19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35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4C3D-2142-CAF0-97E7-2EE0D4481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8015A1-963D-F62C-A948-5112FCA65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5499F-5813-92EA-5DA3-AA1FFEADD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VA ECMO must have distal perfusion catheter</a:t>
            </a:r>
          </a:p>
          <a:p>
            <a:r>
              <a:rPr lang="en-US" dirty="0"/>
              <a:t>6 French sheath in SFA</a:t>
            </a:r>
          </a:p>
          <a:p>
            <a:r>
              <a:rPr lang="en-US" dirty="0"/>
              <a:t>Micropuncture in DP</a:t>
            </a:r>
          </a:p>
          <a:p>
            <a:r>
              <a:rPr lang="en-US" dirty="0"/>
              <a:t>Added to the circuit in OR </a:t>
            </a:r>
            <a:r>
              <a:rPr lang="en-US" dirty="0" err="1"/>
              <a:t>or</a:t>
            </a:r>
            <a:r>
              <a:rPr lang="en-US" dirty="0"/>
              <a:t> CVICU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9652A-6B05-AB2D-A7A6-8987569B8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25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FC650-B37F-5AA1-2231-F80650C3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B786B-97C4-F178-5A91-10C51C55F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A477B-ED4B-B31E-B2EE-4A992D996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C28BB-DC3B-91B2-FA12-E4D9788CC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82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59DCF-F6C0-CD70-40AF-1AD3EA6A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95831-575F-DCBA-FC9C-473B05E01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E173D-3882-B320-CD4C-BB45B0EBC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body Hypoxemia occurs with significant LV output but failure to oxygenate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3A91A-E3D3-BEF6-7428-BE095775F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65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67F6-E8D9-ECC1-F9BC-56B2B7E04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157CE-BD6A-6840-9606-80B4DAB4E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3E41C6-DD62-8FE0-3C48-85D5A9CC4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body Hypoxemia occurs with significant LV output but failure to oxygenate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58B78-D05C-4D99-F89B-95C7319F9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630C-6BA7-CF0D-24A9-E32A4CC7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F6835-CF89-6D3C-454F-30B35011E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724EB-F375-9A65-08A9-BC7CC95B1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body Hypoxemia occurs with significant LV output but failure to oxygenate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EB1DC-73D1-342C-F07C-C7C199830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67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D5F0-953E-892A-27ED-AD33CFE3F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2A372-5357-475C-61D4-FF284E73F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5F6A9-5150-89A2-1C87-BDC79327C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body Hypoxemia occurs with significant LV output but failure to oxygenate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3748-5B1B-5A36-8B47-42BD35151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8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9057B-7AA6-396C-6707-3BEC3FF1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E80D7-513D-A933-0772-7C7724680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DF926-869E-F21D-C013-224A09936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body Hypoxemia occurs with significant LV output but failure to oxygenate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B7131-76E2-B952-2F27-FC26B00C5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6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STS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88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DF0F6-B31F-E352-F1FB-D49625622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7C3B0-995D-8118-44E8-DE4BAF7C3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37E05F-83DB-FC2F-F279-A67B389D2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AB728-298E-2555-8449-79A38B065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58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77E55-C5D4-A265-C518-B62E3078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B86F1-B80D-F1DC-E01B-4695F9C53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40D2A-0E4A-F407-680F-4EA71B39A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6B502-D87A-D319-8CD1-F8D638483D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4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41E2-A731-7EC9-5967-040A5BA47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53AC6-5361-EDDF-CAAD-E38E8D667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B2105-CCA8-CD42-6C88-537536B87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Upper body Hypoxemia occurs with significant LV output but failure to oxygenate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AE5E4-5785-0E23-8AB7-93BDCB10A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B1B30-7BE6-9132-6CD2-4360E142F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2BAE6-545E-6240-1BED-F01772979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24AE8-589B-030F-9101-2440390B7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FB566-7419-CC0F-4B71-ADAB7D324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58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3C371-58C6-8987-1E21-17DC532D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26A17-2AE1-3E64-F245-DDACE4760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EDD8E-B7E0-C2F9-72EE-D8AB22F49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64A09-FF5B-34A3-CCFA-331CF118F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26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60C25-04BD-D184-F290-73823EE0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C76A0-5608-D391-C36B-0A22ADC6F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79A89-671C-8D6C-1BD5-5FCC282CC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12BF2-D529-CBB8-30D5-BE7FAB42D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5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ABB8A-E081-65A4-F5DC-A67B0C787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ACA9B-CCFB-8A0C-5AF4-1BB5EA0C1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74126-DDE9-5E46-C8D4-A1A5DD15F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Vascular </a:t>
            </a:r>
            <a:r>
              <a:rPr lang="en-US" dirty="0" err="1"/>
              <a:t>Hx</a:t>
            </a:r>
            <a:r>
              <a:rPr lang="en-US" dirty="0"/>
              <a:t>: Fem-Fem, Right Fem-Pop, Left-Fem-Tib bypasses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thought he was going to live happily ever after!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341A7-A7B8-25B6-8045-A10D6C17E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1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57F9C-5546-9921-BA6B-0E1AD4BBC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2B60FB-86AE-D8C2-5F14-F9C76764D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7D8F5-8DBA-10F7-9693-4F2069313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04B61-45F3-7E11-23B5-D3DA8B61B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60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984BB-24C4-D124-07EA-54E4C8F71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D32B1-6A34-78C3-8B48-173E5763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1DE2B-DCE6-C81B-AE03-8EBE8838D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Mediastinal dissection very difficult – dense adhesions with no tissue planes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initiation of CPB Left arterial line reading very low pressures, IMH and then intimal flap visualized in Aortic Arch on 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Flow 2-3 L/min with normal Cerebral Oximetry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Epiaortic</a:t>
            </a:r>
            <a:r>
              <a:rPr lang="en-US" dirty="0"/>
              <a:t> US of the Ascending Aorta performed and True lumen cannulated with second cannula which was connected to CPB circuit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F2C88-999A-C198-017B-1654398B6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805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89A6-A3ED-B843-B57B-129E782D0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47BF-56A8-16FF-D60F-328A6A00A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BC47B-E23F-5F2C-C831-B4241EA8A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initiation of CPB Left arterial line reading very low pressures, IMH and then intimal flap visualized in Aortic Arch on 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Flow 2-3 L/min with normal Cerebral Oximetry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Epiaortic</a:t>
            </a:r>
            <a:r>
              <a:rPr lang="en-US" dirty="0"/>
              <a:t> US of the Ascending Aorta performed and True lumen cannulated with second cannula which was connected to CPB circuit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29EC8-D658-B804-FE7E-AAF8A578C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4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easy decision!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93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315B-33C0-64A9-6C28-ABDC1413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4532B-9995-DE97-0CDF-A3509D776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F59C3-F050-99F5-9C5D-69B43BA17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Fem-Fem, Right Fem-Pop, Left-Fem-Tib bypasses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54EE6-BF92-C462-B8F9-34BA877B0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53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6865E-379C-50C7-2F66-B14A304B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AE912-8586-379D-B0C3-671EAD90A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775D9-8EB5-B627-5505-962C704E0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Fem-Fem, Right Fem-Pop, Left-Fem-Tib bypasses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496EE-51BF-D362-46FA-3ABAD6D16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84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71F16-7E85-93D2-CA4E-2F993513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BB1F3-6154-5081-E561-D7C7F1B99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6F918-F6C1-9DB0-2D07-A7ABDB106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 Intact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624C-5C88-18C7-8127-CDEF13D4C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40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B41C2-CE84-9B52-213F-F683D702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67DB3-B09C-C620-22CE-0832AD00A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347927-D8E9-D81A-2B33-86C8A59BB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 Intact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B98A2-3D4C-A1E1-5F7F-AD45D5883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4E37F-1F04-4E12-985A-3027C010E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17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3B5E9-DAB8-9AEB-FBFD-6240F9AD3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938A7-1A4C-7184-BBF8-DE235B533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4A003-9AEA-0742-908C-57B265968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6DB12-0C91-155D-A363-1A26A3A60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EEACE-727A-6B1E-6565-CB08C72AA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E1F59-F1FC-7F89-76F5-94D8B7FF7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CCD677-D678-FD4D-4AA4-192343B55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easy decision!</a:t>
            </a:r>
          </a:p>
          <a:p>
            <a:r>
              <a:rPr lang="en-US" dirty="0"/>
              <a:t>Low flow state will lead to multi-organ failure</a:t>
            </a:r>
          </a:p>
          <a:p>
            <a:r>
              <a:rPr lang="en-US" dirty="0"/>
              <a:t>Cardiac arrest – Neurologic injury, bleeding with CPR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222C4-A482-2E2E-6C78-385E4EBBB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 EACTS/ELSO/STS/AATS Expert Consensus on Post-Cardiotomy Extracorporeal Life Support in Adult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10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BDDDF-ECC6-0690-D7D4-862A116F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E9486-21CA-6C84-874A-53D65C39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ECEE0-C98B-E1F0-1791-58B381653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Viability study – establish correlation between targets and viable myocardium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72836-34E3-B063-C6C5-75B3D0C30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6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7845A-87EF-701C-717F-F9C4FF39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BBA05-9588-8247-926E-3C3D9AD71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AF783E-0378-0083-323C-2C96AD5BB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Viability study – establish correlation between targets and viable myocardium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64B19-0BB4-CEFD-568F-937C85038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80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313F3-A061-F5A8-D541-B78C80C5D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A9EA4-981F-D4B4-C7DF-1EA10EF4D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A22CD-51B1-5B32-5636-1D6055A88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Viability study – establish correlation between targets and viable myocardium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ADC38-2DB6-3392-86DC-112A861E3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3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06F8F-9F44-7760-A965-5B0C8366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8345CA-D98E-5C67-1187-2D3179211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6159C-2F3A-2131-F9B8-021A808B0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B9DA0-08FA-1617-258E-F4CC94472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37F-1F04-4E12-985A-3027C010E3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0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0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0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789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49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8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6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86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0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3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5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1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1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0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CD22CF2-F12E-4173-A17F-B0B3C361FF94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98AC1A-08D1-4192-9E1B-E3FDF851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46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3B301C-916D-9E74-8C4F-CB56EA562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225" y="458920"/>
            <a:ext cx="4120585" cy="405946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Mechanical Circulatory Support after Cardiac Surgery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86D7C5E-89E6-C43D-86EB-8E2AC7FB1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225" y="4806461"/>
            <a:ext cx="4285595" cy="1160584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dirty="0"/>
              <a:t>Anton L Cherney MD FRCSC FACS</a:t>
            </a:r>
          </a:p>
          <a:p>
            <a:pPr algn="l"/>
            <a:r>
              <a:rPr lang="en-US" dirty="0"/>
              <a:t>SJH Cardiovascular Symposium</a:t>
            </a:r>
          </a:p>
          <a:p>
            <a:pPr algn="l"/>
            <a:r>
              <a:rPr lang="en-US" dirty="0"/>
              <a:t> 5/16/2026</a:t>
            </a:r>
          </a:p>
        </p:txBody>
      </p:sp>
      <p:pic>
        <p:nvPicPr>
          <p:cNvPr id="8" name="Picture 7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812775C5-D418-627F-754B-8C215B26D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63" r="38558" b="1"/>
          <a:stretch>
            <a:fillRect/>
          </a:stretch>
        </p:blipFill>
        <p:spPr>
          <a:xfrm>
            <a:off x="5335621" y="471748"/>
            <a:ext cx="3243637" cy="2552007"/>
          </a:xfrm>
          <a:prstGeom prst="rect">
            <a:avLst/>
          </a:prstGeom>
        </p:spPr>
      </p:pic>
      <p:pic>
        <p:nvPicPr>
          <p:cNvPr id="5126" name="Picture 6" descr="St. Joe's hospital renovation to provide more privacy and access for  psychiatric patients - syracuse.com">
            <a:extLst>
              <a:ext uri="{FF2B5EF4-FFF2-40B4-BE49-F238E27FC236}">
                <a16:creationId xmlns:a16="http://schemas.microsoft.com/office/drawing/2014/main" id="{F1990AFE-028E-422B-FFAA-15BBF1B81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r="14496"/>
          <a:stretch>
            <a:fillRect/>
          </a:stretch>
        </p:blipFill>
        <p:spPr bwMode="auto">
          <a:xfrm>
            <a:off x="5335621" y="3676230"/>
            <a:ext cx="3243637" cy="25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809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6D0E55-278F-6558-B903-9591C326F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AECBE-03FA-358C-E755-2D2F4558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C3975-C88E-29DB-1BCF-2855AB9B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rgbClr val="FFFFFF"/>
                </a:solidFill>
              </a:rPr>
              <a:t>Which patients are candidates?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E73B2-8E04-625E-1532-9BA36FDEC561}"/>
              </a:ext>
            </a:extLst>
          </p:cNvPr>
          <p:cNvGrpSpPr/>
          <p:nvPr/>
        </p:nvGrpSpPr>
        <p:grpSpPr>
          <a:xfrm>
            <a:off x="2182623" y="4747846"/>
            <a:ext cx="3948545" cy="1815616"/>
            <a:chOff x="0" y="1807813"/>
            <a:chExt cx="7764463" cy="7253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5DE27CC-20F8-9AC7-A36D-EBB166B2C843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C3D35DFE-0D98-42FE-2867-04E5FE6D06F9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DFD8FD-472D-A80A-79EA-CD1E77C7E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718" y="1316476"/>
            <a:ext cx="5606563" cy="5246986"/>
          </a:xfrm>
        </p:spPr>
        <p:txBody>
          <a:bodyPr anchor="ctr">
            <a:noAutofit/>
          </a:bodyPr>
          <a:lstStyle/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Age: No clear cutoff point</a:t>
            </a:r>
          </a:p>
          <a:p>
            <a:pPr marL="0" indent="0">
              <a:buNone/>
            </a:pPr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Comorbidities that will limit survival</a:t>
            </a:r>
          </a:p>
          <a:p>
            <a:pPr marL="0" indent="0">
              <a:buNone/>
            </a:pPr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Bridge to what? </a:t>
            </a:r>
          </a:p>
          <a:p>
            <a:pPr marL="457200" lvl="1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- Decision</a:t>
            </a:r>
          </a:p>
          <a:p>
            <a:pPr marL="457200" lvl="1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- Recovery</a:t>
            </a:r>
          </a:p>
          <a:p>
            <a:pPr marL="457200" lvl="1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- LVAD/Transplant</a:t>
            </a:r>
          </a:p>
        </p:txBody>
      </p:sp>
    </p:spTree>
    <p:extLst>
      <p:ext uri="{BB962C8B-B14F-4D97-AF65-F5344CB8AC3E}">
        <p14:creationId xmlns:p14="http://schemas.microsoft.com/office/powerpoint/2010/main" val="2881345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52257B-B5DE-DD42-FB93-7F214E508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021943-B492-FFFF-76F9-89695AB1C2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1A9B42-1E65-E3D4-D09F-33FF9D492252}"/>
              </a:ext>
            </a:extLst>
          </p:cNvPr>
          <p:cNvGrpSpPr/>
          <p:nvPr/>
        </p:nvGrpSpPr>
        <p:grpSpPr>
          <a:xfrm>
            <a:off x="1652505" y="5919961"/>
            <a:ext cx="6237125" cy="624289"/>
            <a:chOff x="0" y="1807813"/>
            <a:chExt cx="7764463" cy="72539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D5AF835-BCCD-8406-26C1-A05262BE4CDC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7439ECA1-B627-579D-C731-E7BFB4F39D3E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13E78B-3DCC-6213-C054-8B8A894CF4A0}"/>
              </a:ext>
            </a:extLst>
          </p:cNvPr>
          <p:cNvGrpSpPr/>
          <p:nvPr/>
        </p:nvGrpSpPr>
        <p:grpSpPr>
          <a:xfrm>
            <a:off x="1698528" y="4135280"/>
            <a:ext cx="6237125" cy="624289"/>
            <a:chOff x="0" y="1807813"/>
            <a:chExt cx="7764463" cy="72539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CEEB3E-A5A3-5889-824D-88DA0FE1992C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E01E2D1A-7E34-4FE3-87CB-D31556789446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DB11F8F-8BDB-9550-39D0-F2DE548D8E7E}"/>
              </a:ext>
            </a:extLst>
          </p:cNvPr>
          <p:cNvGrpSpPr/>
          <p:nvPr/>
        </p:nvGrpSpPr>
        <p:grpSpPr>
          <a:xfrm>
            <a:off x="1652506" y="1861003"/>
            <a:ext cx="6237125" cy="1093253"/>
            <a:chOff x="0" y="1807813"/>
            <a:chExt cx="7764463" cy="7253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1FD4E26-67D4-B1E4-A4B7-A16A2C348567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BD2AD7FA-AA62-82BE-0A9D-6CC1684B5FF6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D21B801-D245-5B48-F02E-F71D1630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506" y="1226593"/>
            <a:ext cx="6596184" cy="5006041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LV support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 - IABP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 - Impella 5.5 Axillary or Direct Aortic</a:t>
            </a:r>
          </a:p>
          <a:p>
            <a:pPr marL="0" indent="0">
              <a:buNone/>
            </a:pPr>
            <a:endParaRPr lang="en-US" sz="105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5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Respiratory Failure/Pulmonary Edema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- VV ECMO </a:t>
            </a:r>
            <a:r>
              <a:rPr lang="en-US" sz="26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IJ/Femoral or Dual Lumen</a:t>
            </a:r>
          </a:p>
          <a:p>
            <a:pPr marL="457200" indent="-457200"/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VA ECMO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- Central or Peripheral Cannulation</a:t>
            </a:r>
          </a:p>
          <a:p>
            <a:pPr marL="0" indent="0">
              <a:buNone/>
            </a:pPr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6BA3CD-17C6-3815-7D9E-0C1F0CC5A674}"/>
              </a:ext>
            </a:extLst>
          </p:cNvPr>
          <p:cNvSpPr txBox="1">
            <a:spLocks/>
          </p:cNvSpPr>
          <p:nvPr/>
        </p:nvSpPr>
        <p:spPr>
          <a:xfrm>
            <a:off x="359079" y="348864"/>
            <a:ext cx="8425842" cy="87772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rgbClr val="FFFFFF"/>
                </a:solidFill>
              </a:rPr>
              <a:t>Which Device to use? At the time of surgery…</a:t>
            </a:r>
          </a:p>
        </p:txBody>
      </p:sp>
    </p:spTree>
    <p:extLst>
      <p:ext uri="{BB962C8B-B14F-4D97-AF65-F5344CB8AC3E}">
        <p14:creationId xmlns:p14="http://schemas.microsoft.com/office/powerpoint/2010/main" val="3874506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585EA-0D1A-1715-177C-222698B0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1A2F81-08DD-3C22-E02E-46E8802E09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822252-B247-E4D0-28D9-540501A51DFE}"/>
              </a:ext>
            </a:extLst>
          </p:cNvPr>
          <p:cNvGrpSpPr/>
          <p:nvPr/>
        </p:nvGrpSpPr>
        <p:grpSpPr>
          <a:xfrm>
            <a:off x="2539653" y="3903745"/>
            <a:ext cx="4599382" cy="1093253"/>
            <a:chOff x="0" y="1807813"/>
            <a:chExt cx="7764463" cy="7253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E94D73-3798-9472-508F-8565057E9B2A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52A632E4-0381-D4B7-9C83-1291F7DA8045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5BB72-75C0-9D17-6C52-58705A941456}"/>
              </a:ext>
            </a:extLst>
          </p:cNvPr>
          <p:cNvGrpSpPr/>
          <p:nvPr/>
        </p:nvGrpSpPr>
        <p:grpSpPr>
          <a:xfrm>
            <a:off x="2539653" y="1861003"/>
            <a:ext cx="4554876" cy="1093253"/>
            <a:chOff x="0" y="1807813"/>
            <a:chExt cx="7764463" cy="7253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9A7D5D6-CE95-2AF9-7CBE-F909F88129BC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71344AAE-407A-A6E6-E6F8-5396FC807E12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64443C-3103-D0BC-670C-DDC523351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538" y="1226593"/>
            <a:ext cx="4850772" cy="5006041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LV support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 - IABP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 - Impella 5.5 – Axillary</a:t>
            </a:r>
          </a:p>
          <a:p>
            <a:pPr marL="0" indent="0">
              <a:buNone/>
            </a:pPr>
            <a:endParaRPr lang="en-US" sz="105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RV Support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 - Impella RP</a:t>
            </a:r>
          </a:p>
          <a:p>
            <a:pPr marL="0" indent="0">
              <a:buNone/>
            </a:pPr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 - </a:t>
            </a:r>
            <a:r>
              <a:rPr lang="en-US" sz="2800" dirty="0" err="1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ProtekDuo</a:t>
            </a:r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5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VV ECMO</a:t>
            </a:r>
          </a:p>
          <a:p>
            <a:pPr marL="457200" indent="-457200"/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VA ECMO</a:t>
            </a:r>
          </a:p>
          <a:p>
            <a:pPr marL="0" indent="0">
              <a:buNone/>
            </a:pPr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82198C-079D-26D4-CF37-75EFDAD792FE}"/>
              </a:ext>
            </a:extLst>
          </p:cNvPr>
          <p:cNvSpPr txBox="1">
            <a:spLocks/>
          </p:cNvSpPr>
          <p:nvPr/>
        </p:nvSpPr>
        <p:spPr>
          <a:xfrm>
            <a:off x="359079" y="348864"/>
            <a:ext cx="8425842" cy="87772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rgbClr val="FFFFFF"/>
                </a:solidFill>
              </a:rPr>
              <a:t>Which Device to use? After Surgery…</a:t>
            </a:r>
          </a:p>
        </p:txBody>
      </p:sp>
    </p:spTree>
    <p:extLst>
      <p:ext uri="{BB962C8B-B14F-4D97-AF65-F5344CB8AC3E}">
        <p14:creationId xmlns:p14="http://schemas.microsoft.com/office/powerpoint/2010/main" val="1627737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FCAA6-A06E-CB69-7402-44708457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2512-1F64-BFF5-259B-BE84EC01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Device to use?</a:t>
            </a:r>
          </a:p>
        </p:txBody>
      </p:sp>
      <p:pic>
        <p:nvPicPr>
          <p:cNvPr id="1028" name="Picture 4" descr="The Intra-Aortic Balloon Pump">
            <a:extLst>
              <a:ext uri="{FF2B5EF4-FFF2-40B4-BE49-F238E27FC236}">
                <a16:creationId xmlns:a16="http://schemas.microsoft.com/office/drawing/2014/main" id="{A1EF3244-39E8-C89F-AA50-02F3615C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1" y="2325309"/>
            <a:ext cx="5025224" cy="28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pella® System | Products and Services | Abiomed">
            <a:extLst>
              <a:ext uri="{FF2B5EF4-FFF2-40B4-BE49-F238E27FC236}">
                <a16:creationId xmlns:a16="http://schemas.microsoft.com/office/drawing/2014/main" id="{D73CCCEA-D682-5018-0A1E-535DCA999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12490" r="64289" b="6966"/>
          <a:stretch>
            <a:fillRect/>
          </a:stretch>
        </p:blipFill>
        <p:spPr bwMode="auto">
          <a:xfrm>
            <a:off x="6650249" y="1493791"/>
            <a:ext cx="1923717" cy="48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70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BB936-9ED5-DCFA-8ED2-7A5F5856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CD37B-B44D-15AA-EE93-3B0AAE25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Device to use?</a:t>
            </a:r>
          </a:p>
        </p:txBody>
      </p:sp>
      <p:sp>
        <p:nvSpPr>
          <p:cNvPr id="3" name="AutoShape 2" descr="Protek Duo cannula in minimally invasive aortic valve replacement |  Download Scientific Diagram">
            <a:extLst>
              <a:ext uri="{FF2B5EF4-FFF2-40B4-BE49-F238E27FC236}">
                <a16:creationId xmlns:a16="http://schemas.microsoft.com/office/drawing/2014/main" id="{57683CEA-536E-CA03-2EA9-9E00C327B0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4CF97-0E23-6088-7F76-312B160EF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453" y="1752344"/>
            <a:ext cx="2791215" cy="3658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2153A-2B70-4EDF-7890-194EACFB8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6" y="1752344"/>
            <a:ext cx="4115374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74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6C523-FF11-6DE1-6529-7045BFEC3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93EF-F223-B12A-7924-8671A594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Device to use?</a:t>
            </a:r>
          </a:p>
        </p:txBody>
      </p:sp>
      <p:pic>
        <p:nvPicPr>
          <p:cNvPr id="1026" name="Picture 2" descr="PLS Set for Rotaflow II - Getinge">
            <a:extLst>
              <a:ext uri="{FF2B5EF4-FFF2-40B4-BE49-F238E27FC236}">
                <a16:creationId xmlns:a16="http://schemas.microsoft.com/office/drawing/2014/main" id="{D376E753-9356-A430-10FB-892EC335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0689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5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A2FF0-CA19-845B-B208-D36C9B95F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1905C-3854-A443-CA3A-8F686FC0AC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8A311-C213-E5A6-FE4F-E63B58E3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Post-op Issues: VA ECMO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0C66D5-CA62-0D3C-7E5C-B0499194F700}"/>
              </a:ext>
            </a:extLst>
          </p:cNvPr>
          <p:cNvGrpSpPr/>
          <p:nvPr/>
        </p:nvGrpSpPr>
        <p:grpSpPr>
          <a:xfrm>
            <a:off x="1905159" y="1875691"/>
            <a:ext cx="5363149" cy="2028093"/>
            <a:chOff x="0" y="1807813"/>
            <a:chExt cx="7764463" cy="7253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73F963E-284E-2A80-2B49-911840E779E8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ACABBFD0-D1D7-ACF1-844F-4CBAB95B902F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52DCD2-63A1-F611-44A0-0C2849B7192E}"/>
              </a:ext>
            </a:extLst>
          </p:cNvPr>
          <p:cNvGrpSpPr/>
          <p:nvPr/>
        </p:nvGrpSpPr>
        <p:grpSpPr>
          <a:xfrm>
            <a:off x="1927747" y="5498123"/>
            <a:ext cx="4027576" cy="1011011"/>
            <a:chOff x="0" y="1807813"/>
            <a:chExt cx="7764463" cy="7253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8607B8-5395-9F72-0795-73F529C0E855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7ACCFB65-2F89-A297-F9ED-F07618617A1E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EC6B14-0DED-89BA-B8D9-B09D21F9E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408" y="1359876"/>
            <a:ext cx="7192562" cy="526366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Bleeding vs Thrombosis</a:t>
            </a:r>
          </a:p>
          <a:p>
            <a:pPr marL="369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- Systemic Embolic Events</a:t>
            </a:r>
          </a:p>
          <a:p>
            <a:pPr marL="369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- Aortic Root Thrombosis</a:t>
            </a:r>
          </a:p>
          <a:p>
            <a:pPr marL="369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- Oxygenator, Cannula, CRRT Filter</a:t>
            </a:r>
          </a:p>
          <a:p>
            <a:pPr marL="369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- HIT Syndrome</a:t>
            </a:r>
          </a:p>
          <a:p>
            <a:pPr marL="369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Timing of Anticoagulation? Heparin vs Bival?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Limb Ischemia</a:t>
            </a:r>
          </a:p>
          <a:p>
            <a:pPr marL="4500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- Distal Perfusion Catheter</a:t>
            </a:r>
          </a:p>
          <a:p>
            <a:pPr marL="4500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- 15 Fr Arterial Cannula</a:t>
            </a:r>
          </a:p>
          <a:p>
            <a:pPr lvl="1">
              <a:buFontTx/>
              <a:buChar char="-"/>
            </a:pPr>
            <a:endParaRPr lang="en-US" sz="14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D324ED-E8FC-F7ED-33DF-82F8ED1D2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6C70B-2B92-B238-81DB-A95B0E3DA4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563CF-43E7-0C14-CB16-7B902001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Post-op Issues: Limb Ischemia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EEF68-60C3-B8AE-F446-58CCA574FB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7410" b="53089"/>
          <a:stretch>
            <a:fillRect/>
          </a:stretch>
        </p:blipFill>
        <p:spPr>
          <a:xfrm>
            <a:off x="4288810" y="1863967"/>
            <a:ext cx="4561273" cy="245317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93C02-EE82-6880-951D-4A1517EDDF12}"/>
              </a:ext>
            </a:extLst>
          </p:cNvPr>
          <p:cNvSpPr txBox="1">
            <a:spLocks/>
          </p:cNvSpPr>
          <p:nvPr/>
        </p:nvSpPr>
        <p:spPr>
          <a:xfrm>
            <a:off x="934444" y="5148709"/>
            <a:ext cx="7533018" cy="87772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Delay in distal limb perfusion will lead to ischemia and compartment syndrome! </a:t>
            </a:r>
          </a:p>
        </p:txBody>
      </p:sp>
      <p:pic>
        <p:nvPicPr>
          <p:cNvPr id="1026" name="Picture 2" descr="Percutaneous distal perfusion of the lower extremity after femoral  cannulation for venoarterial extracorporeal membrane oxygenation in a small  child - ScienceDirect">
            <a:extLst>
              <a:ext uri="{FF2B5EF4-FFF2-40B4-BE49-F238E27FC236}">
                <a16:creationId xmlns:a16="http://schemas.microsoft.com/office/drawing/2014/main" id="{10C35DDB-4CD1-2697-F68F-0FED304C4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4475" r="2080" b="3561"/>
          <a:stretch>
            <a:fillRect/>
          </a:stretch>
        </p:blipFill>
        <p:spPr bwMode="auto">
          <a:xfrm>
            <a:off x="441835" y="1863967"/>
            <a:ext cx="3405160" cy="24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1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2E592-FBFB-1609-2452-EBBE7926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E5E9-8E56-0EA0-8C61-9B0B3DB1B1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BF851-2E36-A535-689D-1D1CD831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Post-op Issues: VA ECMO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171CD5-0BE7-ACAB-6BD5-6C379ACBAFF2}"/>
              </a:ext>
            </a:extLst>
          </p:cNvPr>
          <p:cNvGrpSpPr/>
          <p:nvPr/>
        </p:nvGrpSpPr>
        <p:grpSpPr>
          <a:xfrm>
            <a:off x="1417103" y="2371125"/>
            <a:ext cx="3290095" cy="973016"/>
            <a:chOff x="0" y="1807813"/>
            <a:chExt cx="7764463" cy="7253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2FCF38E-4C8B-FE19-8574-DC38D514A4F9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1373E94B-5F6A-960D-CFB4-96AB603E3902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2591DC-D80D-851A-DEED-D6406824ACC7}"/>
              </a:ext>
            </a:extLst>
          </p:cNvPr>
          <p:cNvGrpSpPr/>
          <p:nvPr/>
        </p:nvGrpSpPr>
        <p:grpSpPr>
          <a:xfrm>
            <a:off x="1432108" y="4960249"/>
            <a:ext cx="5856713" cy="597877"/>
            <a:chOff x="0" y="1807813"/>
            <a:chExt cx="7764463" cy="7253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7031D73-844B-D7C2-8B18-503A2E57BB3A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3BFED6F2-17BC-11FC-13FE-C5B99879F717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DAACDA-322E-3347-9312-D7C39E39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7" y="1198819"/>
            <a:ext cx="7192562" cy="5263661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LV distention</a:t>
            </a:r>
          </a:p>
          <a:p>
            <a:pPr marL="4500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- LV Vent</a:t>
            </a:r>
          </a:p>
          <a:p>
            <a:pPr marL="4500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- Impella CP or 5.5</a:t>
            </a:r>
          </a:p>
          <a:p>
            <a:pPr marL="4500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Upper body Hypoxemia</a:t>
            </a:r>
          </a:p>
          <a:p>
            <a:pPr marL="4500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- VAV ECMO with IJ Perfusion cannula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5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A6FE5-FB7A-2FA2-1313-1804F06A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1C25-55CF-1143-580F-AB1CBFFA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Post-op Issues: LV Distension</a:t>
            </a:r>
          </a:p>
        </p:txBody>
      </p:sp>
      <p:pic>
        <p:nvPicPr>
          <p:cNvPr id="3074" name="Picture 2" descr="Central extracorporeal membrane oxygenation with left-ventricular vent for  fulminant myocarditis: a retrospective study | Journal of Artificial Organs  | Springer Nature Link">
            <a:extLst>
              <a:ext uri="{FF2B5EF4-FFF2-40B4-BE49-F238E27FC236}">
                <a16:creationId xmlns:a16="http://schemas.microsoft.com/office/drawing/2014/main" id="{EDA286FC-388A-C642-7828-51B9652F7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6200"/>
          <a:stretch>
            <a:fillRect/>
          </a:stretch>
        </p:blipFill>
        <p:spPr bwMode="auto">
          <a:xfrm>
            <a:off x="4324777" y="1992922"/>
            <a:ext cx="4514349" cy="28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pella 5.5 Direct Aortic Implant and Explant Techniques - The Annals of  Thoracic Surgery">
            <a:extLst>
              <a:ext uri="{FF2B5EF4-FFF2-40B4-BE49-F238E27FC236}">
                <a16:creationId xmlns:a16="http://schemas.microsoft.com/office/drawing/2014/main" id="{B4361087-7701-8963-385B-69ECF5578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89"/>
          <a:stretch>
            <a:fillRect/>
          </a:stretch>
        </p:blipFill>
        <p:spPr bwMode="auto">
          <a:xfrm>
            <a:off x="525210" y="1992922"/>
            <a:ext cx="3424934" cy="28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5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F21DD-CB39-850C-3F6D-7E3FFC0B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4A318-B659-366A-D24E-F4FAD473BF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52DEA-6731-2C55-664F-95E1AE81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rgbClr val="FFFFFF"/>
                </a:solidFill>
              </a:rPr>
              <a:t>Post-Cardiotomy Cardiogenic Shock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D84B8-6369-449F-04D0-543E8CA12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5311"/>
            <a:ext cx="7886700" cy="4351338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Persistent shock despite maximal use of pharmacologic agents</a:t>
            </a: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Inability to separate from Cardiopulmonary Bypass</a:t>
            </a:r>
          </a:p>
          <a:p>
            <a:pPr lvl="0"/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Infrequent problem that occurs in &lt;4% of Adult patients undergoing Cardiac Surgery</a:t>
            </a:r>
          </a:p>
        </p:txBody>
      </p:sp>
    </p:spTree>
    <p:extLst>
      <p:ext uri="{BB962C8B-B14F-4D97-AF65-F5344CB8AC3E}">
        <p14:creationId xmlns:p14="http://schemas.microsoft.com/office/powerpoint/2010/main" val="1945544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2086B6-7769-A7AE-2009-1D8617F13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6C97F-6F46-ED2A-CCDD-67A6722A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DCC04-DC7E-A2C9-A25C-CBFBF46D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LV Distension vs Upper Body Hypoxemia</a:t>
            </a:r>
          </a:p>
        </p:txBody>
      </p:sp>
      <p:pic>
        <p:nvPicPr>
          <p:cNvPr id="16" name="Picture 2" descr="Arterial Lines | Vascular Wellness">
            <a:extLst>
              <a:ext uri="{FF2B5EF4-FFF2-40B4-BE49-F238E27FC236}">
                <a16:creationId xmlns:a16="http://schemas.microsoft.com/office/drawing/2014/main" id="{A0135ED3-FA1E-3107-C3C2-4E1BD7A1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64" y="3820079"/>
            <a:ext cx="4652470" cy="27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xtracorporeal Membrane Oxygenation in Transport Part 2: Complications and  Troubleshooting - Air Medical Journal">
            <a:extLst>
              <a:ext uri="{FF2B5EF4-FFF2-40B4-BE49-F238E27FC236}">
                <a16:creationId xmlns:a16="http://schemas.microsoft.com/office/drawing/2014/main" id="{C788193B-AEAA-CC8F-9EEF-86B6105BF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8"/>
          <a:stretch>
            <a:fillRect/>
          </a:stretch>
        </p:blipFill>
        <p:spPr bwMode="auto">
          <a:xfrm>
            <a:off x="2004306" y="1226594"/>
            <a:ext cx="5135385" cy="24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88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759E1F-BB4E-40B7-23F9-8D801D75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7F718-A447-6A94-85AC-2E7F883B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Upper Body Hypoxemia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1028" name="Picture 4" descr="Adhered ECMO cannula in COVID-19 related severe acute respiratory failure |  Journal of Cardiothoracic Surgery | Springer Nature Link">
            <a:extLst>
              <a:ext uri="{FF2B5EF4-FFF2-40B4-BE49-F238E27FC236}">
                <a16:creationId xmlns:a16="http://schemas.microsoft.com/office/drawing/2014/main" id="{7E0A0930-3AFB-0165-AC30-2B5CD1B6E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1839" r="4397" b="16245"/>
          <a:stretch>
            <a:fillRect/>
          </a:stretch>
        </p:blipFill>
        <p:spPr bwMode="auto">
          <a:xfrm>
            <a:off x="2090256" y="1425959"/>
            <a:ext cx="4963488" cy="48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4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5A5B0-2B4F-8EBD-9DD9-C2028ACC0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E9093-00F0-3F24-259C-055100F4A1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01B43D-EAC0-1493-FF1A-4DD4EF4A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VA ECMO: Weaning Strategies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FE2316-1079-DA29-05E3-DE4F95A3D7D7}"/>
              </a:ext>
            </a:extLst>
          </p:cNvPr>
          <p:cNvGrpSpPr/>
          <p:nvPr/>
        </p:nvGrpSpPr>
        <p:grpSpPr>
          <a:xfrm>
            <a:off x="1935169" y="2512367"/>
            <a:ext cx="3815703" cy="1028002"/>
            <a:chOff x="0" y="1807813"/>
            <a:chExt cx="7764463" cy="7253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CB3F19-906F-F651-21E6-1DB04D985E0D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13FAD41C-44A4-398A-3412-89C433594D96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FAB119-1D90-82EA-98A9-91800A0CF635}"/>
              </a:ext>
            </a:extLst>
          </p:cNvPr>
          <p:cNvGrpSpPr/>
          <p:nvPr/>
        </p:nvGrpSpPr>
        <p:grpSpPr>
          <a:xfrm>
            <a:off x="1920164" y="4243753"/>
            <a:ext cx="5942056" cy="807980"/>
            <a:chOff x="0" y="1807813"/>
            <a:chExt cx="7764463" cy="7253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90E499-9F67-F469-6A71-8A8F0AB1A092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F500E036-73F8-5407-984F-19ED59BCA851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91DBE-B7B4-49E1-E88D-645A1D0C8B5F}"/>
              </a:ext>
            </a:extLst>
          </p:cNvPr>
          <p:cNvGrpSpPr/>
          <p:nvPr/>
        </p:nvGrpSpPr>
        <p:grpSpPr>
          <a:xfrm>
            <a:off x="1920164" y="5755117"/>
            <a:ext cx="3290095" cy="669129"/>
            <a:chOff x="0" y="1807813"/>
            <a:chExt cx="7764463" cy="72539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BB49A77-9A41-5444-3323-375A99A9030D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91D95B7E-95E3-7FC0-4D28-3DBF0881892A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983BD6-EDB4-0139-0AF4-4DDD75903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408" y="1359876"/>
            <a:ext cx="7192562" cy="5263661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Decannulate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Add Impella 5.5 to ECMO</a:t>
            </a:r>
          </a:p>
          <a:p>
            <a:pPr marL="4500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Helps with LV distention</a:t>
            </a:r>
          </a:p>
          <a:p>
            <a:pPr marL="4500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Aortic root thrombosis</a:t>
            </a:r>
          </a:p>
          <a:p>
            <a:pPr marL="4500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Bridge to weaning ECMO</a:t>
            </a:r>
          </a:p>
          <a:p>
            <a:pPr marL="4500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Transition VA ECMO to VAV ECMO to VV ECMO</a:t>
            </a:r>
          </a:p>
          <a:p>
            <a:pPr marL="450000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Treat upper body Hypoxemia</a:t>
            </a:r>
          </a:p>
          <a:p>
            <a:pPr marL="450000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Pulmonary vasodilation with decrease RV afterload</a:t>
            </a:r>
          </a:p>
          <a:p>
            <a:pPr marL="3690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Add RV Support Device</a:t>
            </a:r>
          </a:p>
          <a:p>
            <a:pPr marL="4500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Impella RP</a:t>
            </a:r>
          </a:p>
          <a:p>
            <a:pPr marL="450000" lvl="1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ProTekDuo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12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3C3B13-E41D-05E8-13C8-56839955B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584E85-37AA-B36E-5E8A-71354A68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B89F5-C974-43AB-78A9-40567574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0153"/>
            <a:ext cx="7886700" cy="4066809"/>
          </a:xfrm>
          <a:ln>
            <a:noFill/>
          </a:ln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 w="6350"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48 </a:t>
            </a:r>
            <a:r>
              <a:rPr lang="en-US" sz="3200" dirty="0" err="1">
                <a:ln w="6350"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yoM</a:t>
            </a:r>
            <a:endParaRPr lang="en-US" sz="3200" dirty="0">
              <a:ln w="6350"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 w="6350"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2006 Mechanical MVR Right Thoracotomy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 w="6350"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Issues with EtOH use and non-compliance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 w="6350"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2013 admitted with CHF, Mitral leaflet Thrombosis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 w="6350"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2013 Redo Right Thoracotomy Redo MVR 25 Mosaic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4741C7-4E34-115F-A03F-D125B123DD6A}"/>
              </a:ext>
            </a:extLst>
          </p:cNvPr>
          <p:cNvSpPr txBox="1">
            <a:spLocks/>
          </p:cNvSpPr>
          <p:nvPr/>
        </p:nvSpPr>
        <p:spPr>
          <a:xfrm>
            <a:off x="837746" y="7620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Case of Post-op MCS #1</a:t>
            </a:r>
          </a:p>
        </p:txBody>
      </p:sp>
    </p:spTree>
    <p:extLst>
      <p:ext uri="{BB962C8B-B14F-4D97-AF65-F5344CB8AC3E}">
        <p14:creationId xmlns:p14="http://schemas.microsoft.com/office/powerpoint/2010/main" val="342487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A3CEFC-89FD-2C78-C0F8-74D47E7E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96516-49FD-9CA2-645F-E580E338F5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3DC2F6-9072-1F7C-8B38-B4C9DCD4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468923"/>
            <a:ext cx="776532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B51BB-E28B-9917-C331-8A5A9B10C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50"/>
            <a:ext cx="7989731" cy="483247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Presented 2/13 this year in CHF – severe Mitral Stenosis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LHC with single vessel LAD disease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2/23 TMVR converted to Sternotomy</a:t>
            </a:r>
          </a:p>
          <a:p>
            <a:pPr marL="450000" lvl="1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MVR 27 Mosaic, CABG1 SVG-LAD, Left Femoral VA ECMO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2/24 Exploration for bleeding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91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FC451A-CE5B-B28C-C66B-47A04B84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5437-EFB4-4035-61A7-5F7B93774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 fontScale="90000"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Which Device to use?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Post-op…</a:t>
            </a:r>
          </a:p>
        </p:txBody>
      </p:sp>
      <p:pic>
        <p:nvPicPr>
          <p:cNvPr id="1028" name="Picture 4" descr="Adhered ECMO cannula in COVID-19 related severe acute respiratory failure |  Journal of Cardiothoracic Surgery | Springer Nature Link">
            <a:extLst>
              <a:ext uri="{FF2B5EF4-FFF2-40B4-BE49-F238E27FC236}">
                <a16:creationId xmlns:a16="http://schemas.microsoft.com/office/drawing/2014/main" id="{AA6066D9-49E9-9382-65C1-A9F89C129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1839" r="4397" b="16245"/>
          <a:stretch>
            <a:fillRect/>
          </a:stretch>
        </p:blipFill>
        <p:spPr bwMode="auto">
          <a:xfrm>
            <a:off x="2090256" y="1425959"/>
            <a:ext cx="4963488" cy="48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75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A4FAB-5235-7AE4-49E2-B92510EE5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A4355C-3E20-5054-47A8-97AC646B70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B000A-88AA-A4B5-C969-9C459B1D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31750"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Case of Post-op MCS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610B-4A2C-4C0B-D724-372379485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726965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Options to transition from VA ECMO after adequate LV recovery? 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VA ECMO                VAV ECMO               VV ECMO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VA ECMO                RVAD with Oxygenator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VA ECMO                RP Impella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marL="450000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VA ECMO                Decannulate?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D202DB-A2F2-046F-BD55-5FF6D8268E58}"/>
              </a:ext>
            </a:extLst>
          </p:cNvPr>
          <p:cNvCxnSpPr>
            <a:cxnSpLocks/>
          </p:cNvCxnSpPr>
          <p:nvPr/>
        </p:nvCxnSpPr>
        <p:spPr>
          <a:xfrm>
            <a:off x="2965939" y="3200399"/>
            <a:ext cx="59553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D32556-A6CA-FCB8-5A95-20D84C8FED12}"/>
              </a:ext>
            </a:extLst>
          </p:cNvPr>
          <p:cNvCxnSpPr>
            <a:cxnSpLocks/>
          </p:cNvCxnSpPr>
          <p:nvPr/>
        </p:nvCxnSpPr>
        <p:spPr>
          <a:xfrm>
            <a:off x="2965939" y="4337539"/>
            <a:ext cx="59553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77F03F-040B-4110-002A-D0D4B39F47D8}"/>
              </a:ext>
            </a:extLst>
          </p:cNvPr>
          <p:cNvCxnSpPr>
            <a:cxnSpLocks/>
          </p:cNvCxnSpPr>
          <p:nvPr/>
        </p:nvCxnSpPr>
        <p:spPr>
          <a:xfrm>
            <a:off x="5802924" y="3200399"/>
            <a:ext cx="59553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F316AB-0685-9E0B-67C8-CDF18B238B28}"/>
              </a:ext>
            </a:extLst>
          </p:cNvPr>
          <p:cNvCxnSpPr>
            <a:cxnSpLocks/>
          </p:cNvCxnSpPr>
          <p:nvPr/>
        </p:nvCxnSpPr>
        <p:spPr>
          <a:xfrm>
            <a:off x="2965939" y="5205044"/>
            <a:ext cx="59553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82C80D-28EE-D767-62E5-672D141F856E}"/>
              </a:ext>
            </a:extLst>
          </p:cNvPr>
          <p:cNvCxnSpPr>
            <a:cxnSpLocks/>
          </p:cNvCxnSpPr>
          <p:nvPr/>
        </p:nvCxnSpPr>
        <p:spPr>
          <a:xfrm>
            <a:off x="2965939" y="6119445"/>
            <a:ext cx="59553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756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56F149-07A0-0EAB-339D-78C2F1E75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66BC90-CF99-68CC-E870-CF738ED686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C45A70-D93D-B480-D944-3CBE4E5B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F366-EFB1-6466-1455-D1DF0142C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51595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3/3 Placement of </a:t>
            </a:r>
            <a:r>
              <a:rPr lang="en-US" sz="3200" dirty="0" err="1">
                <a:solidFill>
                  <a:schemeClr val="tx1"/>
                </a:solidFill>
              </a:rPr>
              <a:t>ProtekDuo</a:t>
            </a:r>
            <a:r>
              <a:rPr lang="en-US" sz="3200" dirty="0">
                <a:solidFill>
                  <a:schemeClr val="tx1"/>
                </a:solidFill>
              </a:rPr>
              <a:t> via Right IJ, Removal of femoral VA ECMO cannulas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Pulmonary Hemorrhage requiring multiple bronchoscopies, white-out on CXR – gradually improved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3/6 Percutaneous Tracheostomy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7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813A1-E46B-B7D8-7E1C-B1F677136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FA287-42E0-64B5-758A-F3AF42BE03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6F717-2723-EAD9-D839-4BB55B33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of Post-op MCS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4A3E3-C9F2-A535-8323-E7B3218AE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002081"/>
            <a:ext cx="7765322" cy="405875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err="1"/>
              <a:t>ProTekDuo</a:t>
            </a:r>
            <a:r>
              <a:rPr lang="en-US" sz="3200" dirty="0"/>
              <a:t> removed 3/19 at bedside CVICU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Renal failure CRRT transitioned to IHD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Improving Respiratory Failure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Trach decannulated 4/13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Discharged to Rehab 4/22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2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F2F4A-AE0D-AD85-158E-A742EDC5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BC513-6B2E-F280-72A2-EDD1375B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6B395-4538-1788-A77F-5129DA7D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844F-E8C8-CE30-D554-468CC6B4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0862"/>
            <a:ext cx="7886700" cy="4488839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66 </a:t>
            </a:r>
            <a:r>
              <a:rPr lang="en-US" sz="2800" dirty="0" err="1">
                <a:solidFill>
                  <a:schemeClr val="tx1"/>
                </a:solidFill>
              </a:rPr>
              <a:t>yoM</a:t>
            </a:r>
            <a:r>
              <a:rPr lang="en-US" sz="2800" dirty="0">
                <a:solidFill>
                  <a:schemeClr val="tx1"/>
                </a:solidFill>
              </a:rPr>
              <a:t> Patient with CAD, Aortic Root Aneurysm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err="1">
                <a:solidFill>
                  <a:schemeClr val="tx1"/>
                </a:solidFill>
              </a:rPr>
              <a:t>Hx</a:t>
            </a:r>
            <a:r>
              <a:rPr lang="en-US" sz="2800" dirty="0">
                <a:solidFill>
                  <a:schemeClr val="tx1"/>
                </a:solidFill>
              </a:rPr>
              <a:t> of HTN, HLD, DM2, PAD s/p multiple Vascular surgeries, OSA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Sep 2024 David VSRR Procedure with 34 mm </a:t>
            </a:r>
            <a:r>
              <a:rPr lang="en-US" sz="2800" dirty="0" err="1">
                <a:solidFill>
                  <a:schemeClr val="tx1"/>
                </a:solidFill>
              </a:rPr>
              <a:t>Hemashield</a:t>
            </a:r>
            <a:r>
              <a:rPr lang="en-US" sz="2800" dirty="0">
                <a:solidFill>
                  <a:schemeClr val="tx1"/>
                </a:solidFill>
              </a:rPr>
              <a:t> Graft and CABG3 with LIMA/SVG</a:t>
            </a:r>
          </a:p>
        </p:txBody>
      </p:sp>
    </p:spTree>
    <p:extLst>
      <p:ext uri="{BB962C8B-B14F-4D97-AF65-F5344CB8AC3E}">
        <p14:creationId xmlns:p14="http://schemas.microsoft.com/office/powerpoint/2010/main" val="208266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0C700-6145-78E4-EDF6-27CE0856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Magnitude of the problem</a:t>
            </a:r>
          </a:p>
        </p:txBody>
      </p:sp>
      <p:pic>
        <p:nvPicPr>
          <p:cNvPr id="5" name="Picture 4" descr="A graph of a graph showing the results of a post-cabg with cs&#10;&#10;AI-generated content may be incorrect.">
            <a:extLst>
              <a:ext uri="{FF2B5EF4-FFF2-40B4-BE49-F238E27FC236}">
                <a16:creationId xmlns:a16="http://schemas.microsoft.com/office/drawing/2014/main" id="{F6A6C548-49D1-48E0-2570-6E6120BD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8" y="2206512"/>
            <a:ext cx="8495662" cy="39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04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C8664-C7EB-83D8-41A8-1FB14195F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F7C6F-62B3-D132-C569-FFD70DCE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B18A4-CCF8-8BD0-1EA7-67EE1F2D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AD662-48FE-CEE8-113D-3A247AB27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2585"/>
            <a:ext cx="7886700" cy="447711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Admitted to Upstate Nov 2025 with MCA stroke, MSSA Bacteremia, underwent Catheter thrombectomy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Native Aortic Valve Endocarditis on TEE - managed medically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Admitted SJH Jan 2026 with CHF, Severe AI and Aortic Root Abscess</a:t>
            </a:r>
          </a:p>
        </p:txBody>
      </p:sp>
    </p:spTree>
    <p:extLst>
      <p:ext uri="{BB962C8B-B14F-4D97-AF65-F5344CB8AC3E}">
        <p14:creationId xmlns:p14="http://schemas.microsoft.com/office/powerpoint/2010/main" val="1326906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197C8-4C42-45B2-272C-813242A9E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A2EDF-8E09-1A1D-6A94-89A10B7AF0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2153F-1A05-E33D-8574-E44671C2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480646"/>
            <a:ext cx="776532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4102D-024C-DA29-487D-18B04956D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2/18/2026 Redo Sternotomy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Right Axillary Arterial and Femoral Venous Cannulation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Intra-op Type A Aortic Dissection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Both Femoral Arteries too diseased to cannulate! </a:t>
            </a:r>
          </a:p>
        </p:txBody>
      </p:sp>
    </p:spTree>
    <p:extLst>
      <p:ext uri="{BB962C8B-B14F-4D97-AF65-F5344CB8AC3E}">
        <p14:creationId xmlns:p14="http://schemas.microsoft.com/office/powerpoint/2010/main" val="3518612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491567-1AE6-DF9E-8C03-449B0BF47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C4E24-88C3-B9C3-328F-9CCA0123A7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87D41A-FE42-29DC-D2DE-E906E709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351692"/>
            <a:ext cx="776532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C19F0-9F06-C2BB-E031-535F281EC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477108"/>
            <a:ext cx="7765322" cy="4876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Second Arterial cannula placed into Ascending Aorta true lumen under US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DHCA and replacement of Ascending Aorta with 32 mm </a:t>
            </a:r>
            <a:r>
              <a:rPr lang="en-US" dirty="0" err="1">
                <a:solidFill>
                  <a:schemeClr val="tx1"/>
                </a:solidFill>
              </a:rPr>
              <a:t>Hemashield</a:t>
            </a:r>
            <a:r>
              <a:rPr lang="en-US" dirty="0">
                <a:solidFill>
                  <a:schemeClr val="tx1"/>
                </a:solidFill>
              </a:rPr>
              <a:t> Graft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AVR with 27 Edwards Magna, Bovine Pericardial patch of Aortic Annulus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Peri-Aortic to Right Atrium Baffle constructed to control bleeding</a:t>
            </a:r>
          </a:p>
        </p:txBody>
      </p:sp>
    </p:spTree>
    <p:extLst>
      <p:ext uri="{BB962C8B-B14F-4D97-AF65-F5344CB8AC3E}">
        <p14:creationId xmlns:p14="http://schemas.microsoft.com/office/powerpoint/2010/main" val="276488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95BD1B-497E-A6E0-9079-1EB769C2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485BE-D171-E6BF-342C-675D33F44F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76577-C573-D858-8659-65DF5D9B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8A501-32DE-2EF8-EACC-8FBC00C8F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62" y="1887414"/>
            <a:ext cx="7397261" cy="460545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Unable to come off Bypass due to Hemodynamic instability and inability to Oxygenate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Neither femoral artery amenable to cannulation due to severe PAD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Right Axillary artery site of Dissection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How to Support??</a:t>
            </a:r>
          </a:p>
        </p:txBody>
      </p:sp>
    </p:spTree>
    <p:extLst>
      <p:ext uri="{BB962C8B-B14F-4D97-AF65-F5344CB8AC3E}">
        <p14:creationId xmlns:p14="http://schemas.microsoft.com/office/powerpoint/2010/main" val="2658777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ACA26-6AB5-85F7-5DBB-83DA585D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7FEEF-A3C9-DC2F-5141-3DB1557A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757C-8E58-9F50-316A-18588E2A8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62" y="1828800"/>
            <a:ext cx="5545015" cy="46640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Ascending Aortic </a:t>
            </a:r>
            <a:r>
              <a:rPr lang="en-US" sz="2800" dirty="0" err="1">
                <a:solidFill>
                  <a:schemeClr val="tx1"/>
                </a:solidFill>
              </a:rPr>
              <a:t>Hemashield</a:t>
            </a:r>
            <a:r>
              <a:rPr lang="en-US" sz="2800" dirty="0">
                <a:solidFill>
                  <a:schemeClr val="tx1"/>
                </a:solidFill>
              </a:rPr>
              <a:t> graft cannulated through 10 mm side arm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Cannula brought out through incision in Baffle and exteriorized through Right axillary incision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Re-explored for bleeding, chest left open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B4DFA-AF27-20FC-0230-B2AC478F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3" r="12977"/>
          <a:stretch>
            <a:fillRect/>
          </a:stretch>
        </p:blipFill>
        <p:spPr>
          <a:xfrm>
            <a:off x="6225646" y="1828800"/>
            <a:ext cx="2379092" cy="42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5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3B6B8-C1C4-A80A-399F-EEAE8B5DF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B720C-9AE9-D80A-28C4-CF1F3199FE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68CB1-95CD-B132-FAF2-143FFFF2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8239F-317F-4445-EAC6-716B951B3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Hemodynamics, bleeding improved over the next 48 hours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2/20 VA ECMO removed, chest closed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Respiratory failure requiring Tracheostomy 2/26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Recurrent Pleural effusions – bilateral </a:t>
            </a:r>
            <a:r>
              <a:rPr lang="en-US" sz="2400" dirty="0" err="1">
                <a:solidFill>
                  <a:schemeClr val="tx1"/>
                </a:solidFill>
              </a:rPr>
              <a:t>PleurX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Transthoracic Echo 3/16 shows Anterior and Apical RWMA</a:t>
            </a:r>
          </a:p>
          <a:p>
            <a:r>
              <a:rPr lang="en-US" sz="2400" dirty="0">
                <a:solidFill>
                  <a:schemeClr val="tx1"/>
                </a:solidFill>
              </a:rPr>
              <a:t>LHC 3/17 – occluded LIMA, PCI to LAD</a:t>
            </a:r>
          </a:p>
        </p:txBody>
      </p:sp>
    </p:spTree>
    <p:extLst>
      <p:ext uri="{BB962C8B-B14F-4D97-AF65-F5344CB8AC3E}">
        <p14:creationId xmlns:p14="http://schemas.microsoft.com/office/powerpoint/2010/main" val="209584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777B9D-092E-2FE9-C632-1ABBBDFA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E1753-E398-6442-862D-E3B00121C3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23BFA0-D71A-B00A-3F6A-9061D03C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Case of Post-op MCS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A74CF-5CB2-C0EE-37A7-EC4C9A19D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Weaned from Vent support and decannulated 3/22</a:t>
            </a:r>
          </a:p>
          <a:p>
            <a:r>
              <a:rPr lang="en-US" sz="2800" dirty="0">
                <a:solidFill>
                  <a:schemeClr val="tx1"/>
                </a:solidFill>
              </a:rPr>
              <a:t>AKI – resolved</a:t>
            </a:r>
          </a:p>
          <a:p>
            <a:r>
              <a:rPr lang="en-US" sz="2800" dirty="0">
                <a:solidFill>
                  <a:schemeClr val="tx1"/>
                </a:solidFill>
              </a:rPr>
              <a:t>Sacral decubitus ulcer requiring wound VAC</a:t>
            </a:r>
          </a:p>
          <a:p>
            <a:r>
              <a:rPr lang="en-US" sz="2800" dirty="0">
                <a:solidFill>
                  <a:schemeClr val="tx1"/>
                </a:solidFill>
              </a:rPr>
              <a:t>Passed swallow eval for Modified diet but caloric intake deemed inadequate, PEG placed 4/9</a:t>
            </a:r>
          </a:p>
          <a:p>
            <a:r>
              <a:rPr lang="en-US" sz="2800" dirty="0">
                <a:solidFill>
                  <a:schemeClr val="tx1"/>
                </a:solidFill>
              </a:rPr>
              <a:t>Discharged to Rehab to 4/17 (POD#58)</a:t>
            </a:r>
          </a:p>
        </p:txBody>
      </p:sp>
    </p:spTree>
    <p:extLst>
      <p:ext uri="{BB962C8B-B14F-4D97-AF65-F5344CB8AC3E}">
        <p14:creationId xmlns:p14="http://schemas.microsoft.com/office/powerpoint/2010/main" val="663455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AC496-64F1-DB75-61B5-88154E8E8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9D2C-1E23-0624-B864-B21AD9A6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4D979-04BD-851B-3577-26455BA8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328207"/>
            <a:ext cx="7293023" cy="442069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MCS is a set of very important tools for taking care of most complex patients in Cardiac Surgery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Decisions to institute MCS, type of MCS, timing of initiation, have great impact on patient survival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MCS can be life saving but comes with its own unique sets of problems and complications! </a:t>
            </a:r>
          </a:p>
        </p:txBody>
      </p:sp>
    </p:spTree>
    <p:extLst>
      <p:ext uri="{BB962C8B-B14F-4D97-AF65-F5344CB8AC3E}">
        <p14:creationId xmlns:p14="http://schemas.microsoft.com/office/powerpoint/2010/main" val="10771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C8F11-0BEC-B111-769E-A31AA1DAC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100DF-FEA2-9B9C-AE0D-F7C4B5A26C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82B9D-DEA2-BF57-EDB5-7D085516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Decision to Initiate MCS post-op…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8D9174F-3911-DEAF-84D3-DB3D73D563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832156"/>
              </p:ext>
            </p:extLst>
          </p:nvPr>
        </p:nvGraphicFramePr>
        <p:xfrm>
          <a:off x="685800" y="1731963"/>
          <a:ext cx="7764463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196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8FFDF2-01C0-6D44-FB51-5A3907472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64FEF-87C3-502C-79E8-DFB2E1A6EC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44902-0D5F-535B-CF52-F92EA350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Decision to Initiate MCS post-op…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D09337-2F14-81C1-2E27-7B6265D083B3}"/>
              </a:ext>
            </a:extLst>
          </p:cNvPr>
          <p:cNvGrpSpPr/>
          <p:nvPr/>
        </p:nvGrpSpPr>
        <p:grpSpPr>
          <a:xfrm>
            <a:off x="2066474" y="3851008"/>
            <a:ext cx="2557056" cy="1148861"/>
            <a:chOff x="0" y="1807813"/>
            <a:chExt cx="7764463" cy="725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F338481-8A19-0890-845A-A17D7F56093C}"/>
                </a:ext>
              </a:extLst>
            </p:cNvPr>
            <p:cNvSpPr/>
            <p:nvPr/>
          </p:nvSpPr>
          <p:spPr>
            <a:xfrm>
              <a:off x="0" y="1807813"/>
              <a:ext cx="7764463" cy="725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EA2F2126-9DE6-3924-F06A-C65DFB051AB7}"/>
                </a:ext>
              </a:extLst>
            </p:cNvPr>
            <p:cNvSpPr txBox="1"/>
            <p:nvPr/>
          </p:nvSpPr>
          <p:spPr>
            <a:xfrm>
              <a:off x="35411" y="1843224"/>
              <a:ext cx="7693641" cy="6545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 dirty="0"/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79ACB4-11C1-9346-A669-E0C6CFE96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1575449"/>
            <a:ext cx="7876369" cy="4551119"/>
          </a:xfrm>
        </p:spPr>
        <p:txBody>
          <a:bodyPr>
            <a:normAutofit lnSpcReduction="10000"/>
          </a:bodyPr>
          <a:lstStyle/>
          <a:p>
            <a:pPr marL="571500" indent="-571500"/>
            <a:r>
              <a:rPr lang="en-US" sz="4000" baseline="-250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Prolonged low output state will lead to Multi-Organ Failure</a:t>
            </a:r>
          </a:p>
          <a:p>
            <a:endParaRPr lang="en-US" sz="4000" baseline="-250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571500" indent="-571500"/>
            <a:r>
              <a:rPr lang="en-US" sz="4000" baseline="-250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Waiting on CPB to make the decision has its own costs</a:t>
            </a:r>
          </a:p>
          <a:p>
            <a:pPr marL="450000" lvl="1" indent="0">
              <a:buNone/>
            </a:pPr>
            <a:r>
              <a:rPr lang="en-US" sz="3600" baseline="-250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				Bleeding</a:t>
            </a:r>
          </a:p>
          <a:p>
            <a:pPr marL="450000" lvl="1" indent="0">
              <a:buNone/>
            </a:pPr>
            <a:r>
              <a:rPr lang="en-US" sz="3600" baseline="-250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				</a:t>
            </a:r>
            <a:r>
              <a:rPr lang="en-US" sz="3600" baseline="-25000" dirty="0" err="1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Vasoplegia</a:t>
            </a:r>
            <a:endParaRPr lang="en-US" sz="3600" baseline="-250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endParaRPr lang="en-US" sz="3200" baseline="-25000" dirty="0">
              <a:ln>
                <a:solidFill>
                  <a:schemeClr val="tx1">
                    <a:alpha val="10000"/>
                  </a:schemeClr>
                </a:solidFill>
              </a:ln>
              <a:solidFill>
                <a:schemeClr val="tx1"/>
              </a:solidFill>
            </a:endParaRPr>
          </a:p>
          <a:p>
            <a:pPr marL="571500" indent="-571500"/>
            <a:r>
              <a:rPr lang="en-US" sz="4000" baseline="-250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Instituting MCS after transfer to CVICU often associated with significant delay</a:t>
            </a:r>
          </a:p>
        </p:txBody>
      </p:sp>
    </p:spTree>
    <p:extLst>
      <p:ext uri="{BB962C8B-B14F-4D97-AF65-F5344CB8AC3E}">
        <p14:creationId xmlns:p14="http://schemas.microsoft.com/office/powerpoint/2010/main" val="314340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CE3CBE-7EF0-D1E8-09A8-DA58B906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atient&#10;&#10;AI-generated content may be incorrect.">
            <a:extLst>
              <a:ext uri="{FF2B5EF4-FFF2-40B4-BE49-F238E27FC236}">
                <a16:creationId xmlns:a16="http://schemas.microsoft.com/office/drawing/2014/main" id="{8F9D5EB0-C0D0-9BB2-7160-B9F73B8D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90" y="1345109"/>
            <a:ext cx="6411220" cy="5153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191CD-AFAD-B365-6950-3D4A6E640996}"/>
              </a:ext>
            </a:extLst>
          </p:cNvPr>
          <p:cNvSpPr txBox="1"/>
          <p:nvPr/>
        </p:nvSpPr>
        <p:spPr>
          <a:xfrm>
            <a:off x="592372" y="16648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2020 EACTS/ELSO/STS/AATS Expert Consensus on Post-Cardiotomy Extracorporeal Life Support in Adult Patients</a:t>
            </a:r>
          </a:p>
        </p:txBody>
      </p:sp>
    </p:spTree>
    <p:extLst>
      <p:ext uri="{BB962C8B-B14F-4D97-AF65-F5344CB8AC3E}">
        <p14:creationId xmlns:p14="http://schemas.microsoft.com/office/powerpoint/2010/main" val="116681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5B2A28-B874-D114-7C4E-215F65E13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2AA439-90C3-BFAC-7CF7-BE82A92EDD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84188-7DFF-E315-E613-E76C63F7C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Post-Cardiotomy Cardiogenic Shock </a:t>
            </a:r>
            <a:b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Can we predict which patient?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832259-7E59-EB1F-C7B1-2A21ED6CCC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679183"/>
              </p:ext>
            </p:extLst>
          </p:nvPr>
        </p:nvGraphicFramePr>
        <p:xfrm>
          <a:off x="686205" y="2189163"/>
          <a:ext cx="7764463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1910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019287-7D61-53B8-01B0-D296E00CD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2DE6E-2B3A-2D43-4990-78F2444B94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48B2C-E7A9-2E6D-14F2-0EFDE5E5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Post-Cardiotomy Cardiogenic Shock </a:t>
            </a:r>
            <a:b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Can we predict which patient?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7B5B8D-E98A-EEB8-544C-93F4F7D39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134480"/>
              </p:ext>
            </p:extLst>
          </p:nvPr>
        </p:nvGraphicFramePr>
        <p:xfrm>
          <a:off x="685346" y="2048486"/>
          <a:ext cx="7764463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3927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24D48-5E68-B75D-13FD-97A01D224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8E1227-66D8-36A2-DE11-B58B7D4CAC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1" r="139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E8827-9376-44A0-3C65-AA1AEFEF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Post-Cardiotomy Cardiogenic Shock </a:t>
            </a:r>
            <a:b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en-US" sz="4100" dirty="0">
                <a:ln>
                  <a:solidFill>
                    <a:schemeClr val="tx1">
                      <a:alpha val="10000"/>
                    </a:schemeClr>
                  </a:solidFill>
                </a:ln>
                <a:solidFill>
                  <a:schemeClr val="tx1"/>
                </a:solidFill>
              </a:rPr>
              <a:t>Can we predict which patient?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6CA632-E2A6-83CE-5A39-9562D19087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813553"/>
              </p:ext>
            </p:extLst>
          </p:nvPr>
        </p:nvGraphicFramePr>
        <p:xfrm>
          <a:off x="685346" y="2048486"/>
          <a:ext cx="7764463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23451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667</TotalTime>
  <Words>1574</Words>
  <Application>Microsoft Office PowerPoint</Application>
  <PresentationFormat>On-screen Show (4:3)</PresentationFormat>
  <Paragraphs>301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Arial</vt:lpstr>
      <vt:lpstr>Calisto MT</vt:lpstr>
      <vt:lpstr>Wingdings 2</vt:lpstr>
      <vt:lpstr>Slate</vt:lpstr>
      <vt:lpstr>Mechanical Circulatory Support after Cardiac Surgery</vt:lpstr>
      <vt:lpstr>Post-Cardiotomy Cardiogenic Shock</vt:lpstr>
      <vt:lpstr>Magnitude of the problem</vt:lpstr>
      <vt:lpstr>Decision to Initiate MCS post-op…</vt:lpstr>
      <vt:lpstr>Decision to Initiate MCS post-op…</vt:lpstr>
      <vt:lpstr>PowerPoint Presentation</vt:lpstr>
      <vt:lpstr>Post-Cardiotomy Cardiogenic Shock  Can we predict which patient? </vt:lpstr>
      <vt:lpstr>Post-Cardiotomy Cardiogenic Shock  Can we predict which patient? </vt:lpstr>
      <vt:lpstr>Post-Cardiotomy Cardiogenic Shock  Can we predict which patient? </vt:lpstr>
      <vt:lpstr>Which patients are candidates? </vt:lpstr>
      <vt:lpstr>PowerPoint Presentation</vt:lpstr>
      <vt:lpstr>PowerPoint Presentation</vt:lpstr>
      <vt:lpstr>Which Device to use?</vt:lpstr>
      <vt:lpstr>Which Device to use?</vt:lpstr>
      <vt:lpstr>Which Device to use?</vt:lpstr>
      <vt:lpstr>Post-op Issues: VA ECMO</vt:lpstr>
      <vt:lpstr>Post-op Issues: Limb Ischemia</vt:lpstr>
      <vt:lpstr>Post-op Issues: VA ECMO</vt:lpstr>
      <vt:lpstr>Post-op Issues: LV Distension</vt:lpstr>
      <vt:lpstr>LV Distension vs Upper Body Hypoxemia</vt:lpstr>
      <vt:lpstr>Upper Body Hypoxemia</vt:lpstr>
      <vt:lpstr>VA ECMO: Weaning Strategies</vt:lpstr>
      <vt:lpstr>PowerPoint Presentation</vt:lpstr>
      <vt:lpstr>Case of Post-op MCS #1</vt:lpstr>
      <vt:lpstr>Which Device to use?  Post-op…</vt:lpstr>
      <vt:lpstr>Case of Post-op MCS #1</vt:lpstr>
      <vt:lpstr>Case of Post-op MCS #1</vt:lpstr>
      <vt:lpstr>Case of Post-op MCS #1</vt:lpstr>
      <vt:lpstr>Case of Post-op MCS #2</vt:lpstr>
      <vt:lpstr>Case of Post-op MCS #2</vt:lpstr>
      <vt:lpstr>Case of Post-op MCS #2</vt:lpstr>
      <vt:lpstr>Case of Post-op MCS #2</vt:lpstr>
      <vt:lpstr>Case of Post-op MCS #2</vt:lpstr>
      <vt:lpstr>Case of Post-op MCS #2</vt:lpstr>
      <vt:lpstr>Case of Post-op MCS #2</vt:lpstr>
      <vt:lpstr>Case of Post-op MCS #2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 Cherney</dc:creator>
  <cp:lastModifiedBy>Anton Cherney</cp:lastModifiedBy>
  <cp:revision>19</cp:revision>
  <dcterms:created xsi:type="dcterms:W3CDTF">2026-03-09T13:29:12Z</dcterms:created>
  <dcterms:modified xsi:type="dcterms:W3CDTF">2026-05-16T03:01:42Z</dcterms:modified>
</cp:coreProperties>
</file>