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143500" cx="9144000"/>
  <p:notesSz cx="6858000" cy="9144000"/>
  <p:embeddedFontLst>
    <p:embeddedFont>
      <p:font typeface="Roboto"/>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5.xml"/><Relationship Id="rId63"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813daa74f8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813daa74f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813daa74f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813daa74f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813daa74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813daa74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13daa74f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13daa74f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813daa74f8_1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813daa74f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813daa74f8_1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813daa74f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813daa74f8_1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813daa74f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813daa74f8_1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813daa74f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6673569f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6673569f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813daa74f8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813daa74f8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813daa74f8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813daa74f8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6f73a04f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6f73a04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813daa74f8_1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813daa74f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813daa74f8_1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813daa74f8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813daa74f8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813daa74f8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813daa74f8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813daa74f8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813daa74f8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813daa74f8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813daa74f8_1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813daa74f8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813daa74f8_1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813daa74f8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6673569f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6673569f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813daa74f8_1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813daa74f8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813daa74f8_1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813daa74f8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813daa74f8_1_8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813daa74f8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813daa74f8_1_1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813daa74f8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813daa74f8_1_1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813daa74f8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813daa74f8_1_1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813daa74f8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813daa74f8_1_1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813daa74f8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813daa74f8_1_1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813daa74f8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813daa74f8_1_1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813daa74f8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813daa74f8_1_1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813daa74f8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673569fe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6673569fe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813daa74f8_1_1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813daa74f8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6673569fe3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6673569f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823490b2e3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823490b2e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813daa74f8_1_1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813daa74f8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813daa74f8_1_1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813daa74f8_1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813daa74f8_1_1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813daa74f8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813daa74f8_1_1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813daa74f8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823490b2e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823490b2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823490b2e3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823490b2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823490b2e3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823490b2e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6673569fe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6673569fe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823490b2e3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823490b2e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6673569fe3_0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6673569fe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e26137d4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e26137d4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823490b2e3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823490b2e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823490b2e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823490b2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673569fe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673569fe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673569fe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6673569f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673569fe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673569fe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9-X9ngo9SolOKmLFbaPALo_Bl_qYW6eB/view"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hyperlink" Target="http://drive.google.com/file/d/1ZQyVXv-F6blul-xgloMsRZuHHZPATfCk/view" TargetMode="External"/><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drive.google.com/file/d/1ZSHr5YyxUjFpYb2fXHC4G0WIkaQBt9vx/view" TargetMode="External"/><Relationship Id="rId4" Type="http://schemas.openxmlformats.org/officeDocument/2006/relationships/image" Target="../media/image16.jp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drive.google.com/file/d/1ZdFH6n0TVLycLnf_ByFUEuiBX75fNPgG/view" TargetMode="Externa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drive.google.com/file/d/1Nonzs5rMxZZk5GWvx9RB7h4n0UKbyOIY/view" TargetMode="Externa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drive.google.com/file/d/1hJ9MGTiqAmsgZrGwcsEuUN0jviEAng2C/view" TargetMode="Externa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drive.google.com/file/d/1tnKZrGp6vq8G4ISdRRlj902lNUZrPWND/view"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drive.google.com/file/d/1_5UzLYxaHTpXzEL_fpyeU8BdB6f2SUBU/view" TargetMode="Externa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drive.google.com/file/d/1m-E9VgfEYLxJ4j7gkbSsxCZNPmy8wW3j/view" TargetMode="Externa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drive.google.com/file/d/1jKd-rm3wrvXC5E9id6bpMg5YRyrTfcz6/view" TargetMode="Externa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drive.google.com/file/d/18siT-h9sLof_gdmUnbezHBD9M-aTVkzD/view" TargetMode="Externa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drive.google.com/file/d/1F3kt_1i7dRT01825demcf6cmEsxG_Ukl/view"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drive.google.com/file/d/1Xu8IXe0BBoKpOGK28IyYY0sF89TH3yzR/view" TargetMode="Externa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drive.google.com/file/d/1sof6jQmknmty-pu2f997YBg9vkbnAvPu/view" TargetMode="External"/><Relationship Id="rId4" Type="http://schemas.openxmlformats.org/officeDocument/2006/relationships/image" Target="../media/image50.jpg"/><Relationship Id="rId5" Type="http://schemas.openxmlformats.org/officeDocument/2006/relationships/hyperlink" Target="http://drive.google.com/file/d/1EeVXtEKSDfShVsj5cNm44La5Xa-f0sQd/view" TargetMode="External"/><Relationship Id="rId6" Type="http://schemas.openxmlformats.org/officeDocument/2006/relationships/image" Target="../media/image26.jpg"/><Relationship Id="rId7" Type="http://schemas.openxmlformats.org/officeDocument/2006/relationships/hyperlink" Target="http://drive.google.com/file/d/1jXJBr52ft8TkSgjD3SGCc4mrrwITl0Q-/view" TargetMode="External"/><Relationship Id="rId8"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drive.google.com/file/d/16isw_zRPNTPeqKcpoRCQfai7ZRP3AaFD/view" TargetMode="External"/><Relationship Id="rId4" Type="http://schemas.openxmlformats.org/officeDocument/2006/relationships/image" Target="../media/image27.jpg"/><Relationship Id="rId5" Type="http://schemas.openxmlformats.org/officeDocument/2006/relationships/hyperlink" Target="http://drive.google.com/file/d/1rSigZfH0KWVltRlj5-_iogiXJ2yRYDrq/view" TargetMode="External"/><Relationship Id="rId6"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www.youtube.com/watch?v=qmmcyebfsps" TargetMode="External"/><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5.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6.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drive.google.com/file/d/1FpS0hpWCKCfrZhRCdX2RfAQz5Nw08Zb8/view" TargetMode="External"/><Relationship Id="rId4" Type="http://schemas.openxmlformats.org/officeDocument/2006/relationships/image" Target="../media/image37.jpg"/><Relationship Id="rId5" Type="http://schemas.openxmlformats.org/officeDocument/2006/relationships/hyperlink" Target="http://drive.google.com/file/d/1I3xlc9Viu5qQp-ENO6ct8QEcWEg3dmuf/view" TargetMode="External"/><Relationship Id="rId6" Type="http://schemas.openxmlformats.org/officeDocument/2006/relationships/image" Target="../media/image35.jpg"/><Relationship Id="rId7" Type="http://schemas.openxmlformats.org/officeDocument/2006/relationships/hyperlink" Target="http://drive.google.com/file/d/1mnLY9d-MNiTittU2uGSkxeJf9WDy48k4/view" TargetMode="External"/><Relationship Id="rId8" Type="http://schemas.openxmlformats.org/officeDocument/2006/relationships/image" Target="../media/image3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7.png"/><Relationship Id="rId4" Type="http://schemas.openxmlformats.org/officeDocument/2006/relationships/hyperlink" Target="http://drive.google.com/file/d/1g1G5BCQYAmuC75DG-NRAeyJcjxpbt6F1/view" TargetMode="External"/><Relationship Id="rId5" Type="http://schemas.openxmlformats.org/officeDocument/2006/relationships/image" Target="../media/image49.jpg"/><Relationship Id="rId6" Type="http://schemas.openxmlformats.org/officeDocument/2006/relationships/hyperlink" Target="http://drive.google.com/file/d/1eGXETv8K43PikDm-GApFcnV9sTwe88DO/view" TargetMode="External"/><Relationship Id="rId7" Type="http://schemas.openxmlformats.org/officeDocument/2006/relationships/image" Target="../media/image3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2.png"/><Relationship Id="rId4" Type="http://schemas.openxmlformats.org/officeDocument/2006/relationships/hyperlink" Target="http://drive.google.com/file/d/1Bg4POZDAatG-2k5Jax2FNXodkVT0gvw8/view" TargetMode="External"/><Relationship Id="rId5" Type="http://schemas.openxmlformats.org/officeDocument/2006/relationships/image" Target="../media/image4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hyperlink" Target="http://drive.google.com/file/d/1Dj9K5g1wudrtPoO2tbkEXw8n1BW2NM-k/view" TargetMode="Externa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3.jpg"/><Relationship Id="rId4" Type="http://schemas.openxmlformats.org/officeDocument/2006/relationships/image" Target="../media/image5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www.youtube.com/watch?v=rzJ537hZWMI" TargetMode="External"/><Relationship Id="rId4" Type="http://schemas.openxmlformats.org/officeDocument/2006/relationships/image" Target="../media/image4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Percutaneous Therapies of Mitral Insufficiency</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Ziad El-Khally , MD</a:t>
            </a:r>
            <a:endParaRPr sz="2400"/>
          </a:p>
          <a:p>
            <a:pPr indent="0" lvl="0" marL="0" rtl="0" algn="l">
              <a:spcBef>
                <a:spcPts val="0"/>
              </a:spcBef>
              <a:spcAft>
                <a:spcPts val="0"/>
              </a:spcAft>
              <a:buNone/>
            </a:pPr>
            <a:r>
              <a:rPr lang="en" sz="2400"/>
              <a:t>Director Interventional Cardiology. Structural Heart Disease</a:t>
            </a:r>
            <a:endParaRPr sz="2400"/>
          </a:p>
          <a:p>
            <a:pPr indent="0" lvl="0" marL="0" rtl="0" algn="l">
              <a:spcBef>
                <a:spcPts val="0"/>
              </a:spcBef>
              <a:spcAft>
                <a:spcPts val="0"/>
              </a:spcAft>
              <a:buNone/>
            </a:pPr>
            <a:r>
              <a:rPr lang="en" sz="2400"/>
              <a:t>Saint Joseph Hospital</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48325" y="319300"/>
            <a:ext cx="8222100" cy="747300"/>
          </a:xfrm>
          <a:prstGeom prst="rect">
            <a:avLst/>
          </a:prstGeom>
        </p:spPr>
        <p:txBody>
          <a:bodyPr anchorCtr="0" anchor="b" bIns="91425" lIns="91425" spcFirstLastPara="1" rIns="91425" wrap="square" tIns="91425">
            <a:spAutoFit/>
          </a:bodyPr>
          <a:lstStyle/>
          <a:p>
            <a:pPr indent="0" lvl="0" marL="0" rtl="0" algn="just">
              <a:lnSpc>
                <a:spcPct val="115000"/>
              </a:lnSpc>
              <a:spcBef>
                <a:spcPts val="0"/>
              </a:spcBef>
              <a:spcAft>
                <a:spcPts val="1600"/>
              </a:spcAft>
              <a:buNone/>
            </a:pPr>
            <a:r>
              <a:rPr lang="en" sz="1700">
                <a:solidFill>
                  <a:srgbClr val="FFFFFF"/>
                </a:solidFill>
              </a:rPr>
              <a:t>MW is a </a:t>
            </a:r>
            <a:r>
              <a:rPr lang="en" sz="1700">
                <a:solidFill>
                  <a:srgbClr val="FFFFFF"/>
                </a:solidFill>
              </a:rPr>
              <a:t>51-year-old woman with history of smoking and COPD admitted to the hospital with acute heart and respiratory failure. </a:t>
            </a:r>
            <a:endParaRPr sz="1700">
              <a:solidFill>
                <a:srgbClr val="FFFFFF"/>
              </a:solidFill>
            </a:endParaRPr>
          </a:p>
        </p:txBody>
      </p:sp>
      <p:sp>
        <p:nvSpPr>
          <p:cNvPr id="122" name="Google Shape;122;p22"/>
          <p:cNvSpPr txBox="1"/>
          <p:nvPr/>
        </p:nvSpPr>
        <p:spPr>
          <a:xfrm>
            <a:off x="348325" y="1882025"/>
            <a:ext cx="8611800" cy="292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Patient was recently admitted to another Hospital for worsening shortness of breath.  She was transferred to ICU for pneumonia and respiratory failure.  She was discharged home on 4/11/2025.</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Readmitted on 4/22 for worsening SOB and orthopnea.</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CTA showed No evidence of acute pulmonary embolism and small dependent bilateral pleural effusions without evidence of pneumonia and without active pulmonary edema despite multichamber prominence in size of the heart the heart.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Cath showed no CAD.</a:t>
            </a:r>
            <a:endParaRPr sz="1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84750" y="352425"/>
            <a:ext cx="8222100" cy="446400"/>
          </a:xfrm>
          <a:prstGeom prst="rect">
            <a:avLst/>
          </a:prstGeom>
        </p:spPr>
        <p:txBody>
          <a:bodyPr anchorCtr="0" anchor="b" bIns="91425" lIns="91425" spcFirstLastPara="1" rIns="91425" wrap="square" tIns="91425">
            <a:spAutoFit/>
          </a:bodyPr>
          <a:lstStyle/>
          <a:p>
            <a:pPr indent="0" lvl="0" marL="0" rtl="0" algn="just">
              <a:lnSpc>
                <a:spcPct val="115000"/>
              </a:lnSpc>
              <a:spcBef>
                <a:spcPts val="0"/>
              </a:spcBef>
              <a:spcAft>
                <a:spcPts val="1600"/>
              </a:spcAft>
              <a:buNone/>
            </a:pPr>
            <a:r>
              <a:rPr lang="en" sz="1700">
                <a:solidFill>
                  <a:srgbClr val="FFFFFF"/>
                </a:solidFill>
              </a:rPr>
              <a:t>EKG</a:t>
            </a:r>
            <a:endParaRPr sz="1700">
              <a:solidFill>
                <a:srgbClr val="FFFFFF"/>
              </a:solidFill>
            </a:endParaRPr>
          </a:p>
        </p:txBody>
      </p:sp>
      <p:pic>
        <p:nvPicPr>
          <p:cNvPr id="128" name="Google Shape;128;p23"/>
          <p:cNvPicPr preferRelativeResize="0"/>
          <p:nvPr/>
        </p:nvPicPr>
        <p:blipFill>
          <a:blip r:embed="rId3">
            <a:alphaModFix/>
          </a:blip>
          <a:stretch>
            <a:fillRect/>
          </a:stretch>
        </p:blipFill>
        <p:spPr>
          <a:xfrm>
            <a:off x="1446200" y="1711550"/>
            <a:ext cx="6251606" cy="335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Baseline TTE</a:t>
            </a:r>
            <a:endParaRPr/>
          </a:p>
        </p:txBody>
      </p:sp>
      <p:pic>
        <p:nvPicPr>
          <p:cNvPr id="134" name="Google Shape;134;p24" title="MW Baseline MR.mp4">
            <a:hlinkClick r:id="rId3"/>
          </p:cNvPr>
          <p:cNvPicPr preferRelativeResize="0"/>
          <p:nvPr/>
        </p:nvPicPr>
        <p:blipFill>
          <a:blip r:embed="rId4">
            <a:alphaModFix/>
          </a:blip>
          <a:stretch>
            <a:fillRect/>
          </a:stretch>
        </p:blipFill>
        <p:spPr>
          <a:xfrm>
            <a:off x="1792500" y="1730550"/>
            <a:ext cx="5063076" cy="323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Baseline TEE</a:t>
            </a:r>
            <a:endParaRPr/>
          </a:p>
        </p:txBody>
      </p:sp>
      <p:pic>
        <p:nvPicPr>
          <p:cNvPr id="140" name="Google Shape;140;p25"/>
          <p:cNvPicPr preferRelativeResize="0"/>
          <p:nvPr/>
        </p:nvPicPr>
        <p:blipFill>
          <a:blip r:embed="rId3">
            <a:alphaModFix/>
          </a:blip>
          <a:stretch>
            <a:fillRect/>
          </a:stretch>
        </p:blipFill>
        <p:spPr>
          <a:xfrm>
            <a:off x="5359729" y="1939612"/>
            <a:ext cx="3668145" cy="2739775"/>
          </a:xfrm>
          <a:prstGeom prst="rect">
            <a:avLst/>
          </a:prstGeom>
          <a:noFill/>
          <a:ln>
            <a:noFill/>
          </a:ln>
        </p:spPr>
      </p:pic>
      <p:pic>
        <p:nvPicPr>
          <p:cNvPr id="141" name="Google Shape;141;p25" title="MW baseline TEE.mp4">
            <a:hlinkClick r:id="rId4"/>
          </p:cNvPr>
          <p:cNvPicPr preferRelativeResize="0"/>
          <p:nvPr/>
        </p:nvPicPr>
        <p:blipFill>
          <a:blip r:embed="rId5">
            <a:alphaModFix/>
          </a:blip>
          <a:stretch>
            <a:fillRect/>
          </a:stretch>
        </p:blipFill>
        <p:spPr>
          <a:xfrm>
            <a:off x="166925" y="1967400"/>
            <a:ext cx="5064852" cy="26842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Cath and Hemodynamics</a:t>
            </a:r>
            <a:endParaRPr/>
          </a:p>
        </p:txBody>
      </p:sp>
      <p:pic>
        <p:nvPicPr>
          <p:cNvPr id="147" name="Google Shape;147;p26"/>
          <p:cNvPicPr preferRelativeResize="0"/>
          <p:nvPr/>
        </p:nvPicPr>
        <p:blipFill>
          <a:blip r:embed="rId3">
            <a:alphaModFix/>
          </a:blip>
          <a:stretch>
            <a:fillRect/>
          </a:stretch>
        </p:blipFill>
        <p:spPr>
          <a:xfrm>
            <a:off x="0" y="2008799"/>
            <a:ext cx="2954800" cy="3085375"/>
          </a:xfrm>
          <a:prstGeom prst="rect">
            <a:avLst/>
          </a:prstGeom>
          <a:noFill/>
          <a:ln>
            <a:noFill/>
          </a:ln>
        </p:spPr>
      </p:pic>
      <p:pic>
        <p:nvPicPr>
          <p:cNvPr id="148" name="Google Shape;148;p26"/>
          <p:cNvPicPr preferRelativeResize="0"/>
          <p:nvPr/>
        </p:nvPicPr>
        <p:blipFill>
          <a:blip r:embed="rId4">
            <a:alphaModFix/>
          </a:blip>
          <a:stretch>
            <a:fillRect/>
          </a:stretch>
        </p:blipFill>
        <p:spPr>
          <a:xfrm>
            <a:off x="3283299" y="1811225"/>
            <a:ext cx="2954791" cy="3332275"/>
          </a:xfrm>
          <a:prstGeom prst="rect">
            <a:avLst/>
          </a:prstGeom>
          <a:noFill/>
          <a:ln>
            <a:noFill/>
          </a:ln>
        </p:spPr>
      </p:pic>
      <p:pic>
        <p:nvPicPr>
          <p:cNvPr id="149" name="Google Shape;149;p26"/>
          <p:cNvPicPr preferRelativeResize="0"/>
          <p:nvPr/>
        </p:nvPicPr>
        <p:blipFill>
          <a:blip r:embed="rId5">
            <a:alphaModFix/>
          </a:blip>
          <a:stretch>
            <a:fillRect/>
          </a:stretch>
        </p:blipFill>
        <p:spPr>
          <a:xfrm>
            <a:off x="6390490" y="1811225"/>
            <a:ext cx="2601109" cy="32829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Options</a:t>
            </a:r>
            <a:endParaRPr/>
          </a:p>
        </p:txBody>
      </p:sp>
      <p:sp>
        <p:nvSpPr>
          <p:cNvPr id="155" name="Google Shape;155;p27"/>
          <p:cNvSpPr txBox="1"/>
          <p:nvPr>
            <p:ph idx="1" type="body"/>
          </p:nvPr>
        </p:nvSpPr>
        <p:spPr>
          <a:xfrm>
            <a:off x="471900" y="1919075"/>
            <a:ext cx="8473800" cy="271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sz="1800"/>
              <a:t>Medical therapy</a:t>
            </a:r>
            <a:endParaRPr sz="1800"/>
          </a:p>
          <a:p>
            <a:pPr indent="-342900" lvl="0" marL="457200" rtl="0" algn="l">
              <a:lnSpc>
                <a:spcPct val="200000"/>
              </a:lnSpc>
              <a:spcBef>
                <a:spcPts val="0"/>
              </a:spcBef>
              <a:spcAft>
                <a:spcPts val="0"/>
              </a:spcAft>
              <a:buSzPts val="1800"/>
              <a:buAutoNum type="alphaUcPeriod"/>
            </a:pPr>
            <a:r>
              <a:rPr lang="en" sz="1800"/>
              <a:t>Surgical Mitral Valve Replacement</a:t>
            </a:r>
            <a:endParaRPr sz="1800"/>
          </a:p>
          <a:p>
            <a:pPr indent="-342900" lvl="0" marL="457200" rtl="0" algn="l">
              <a:lnSpc>
                <a:spcPct val="200000"/>
              </a:lnSpc>
              <a:spcBef>
                <a:spcPts val="0"/>
              </a:spcBef>
              <a:spcAft>
                <a:spcPts val="0"/>
              </a:spcAft>
              <a:buSzPts val="1800"/>
              <a:buAutoNum type="alphaUcPeriod"/>
            </a:pPr>
            <a:r>
              <a:rPr lang="en" sz="1800"/>
              <a:t>Surgical</a:t>
            </a:r>
            <a:r>
              <a:rPr lang="en" sz="1800"/>
              <a:t> Mitral Valve Repair</a:t>
            </a:r>
            <a:endParaRPr sz="1800"/>
          </a:p>
          <a:p>
            <a:pPr indent="-342900" lvl="0" marL="457200" rtl="0" algn="l">
              <a:lnSpc>
                <a:spcPct val="200000"/>
              </a:lnSpc>
              <a:spcBef>
                <a:spcPts val="0"/>
              </a:spcBef>
              <a:spcAft>
                <a:spcPts val="0"/>
              </a:spcAft>
              <a:buSzPts val="1800"/>
              <a:buAutoNum type="alphaUcPeriod"/>
            </a:pPr>
            <a:r>
              <a:rPr lang="en" sz="1800"/>
              <a:t>Transcatheter Edge to Edge Repair (TEER)</a:t>
            </a:r>
            <a:endParaRPr sz="1800"/>
          </a:p>
          <a:p>
            <a:pPr indent="-342900" lvl="0" marL="457200" rtl="0" algn="l">
              <a:lnSpc>
                <a:spcPct val="200000"/>
              </a:lnSpc>
              <a:spcBef>
                <a:spcPts val="0"/>
              </a:spcBef>
              <a:spcAft>
                <a:spcPts val="0"/>
              </a:spcAft>
              <a:buSzPts val="1800"/>
              <a:buAutoNum type="alphaUcPeriod"/>
            </a:pPr>
            <a:r>
              <a:rPr lang="en" sz="1800"/>
              <a:t>Transcatheter Mitral Valve Replacement</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Hospital Course</a:t>
            </a:r>
            <a:endParaRPr/>
          </a:p>
        </p:txBody>
      </p:sp>
      <p:sp>
        <p:nvSpPr>
          <p:cNvPr id="161" name="Google Shape;161;p28"/>
          <p:cNvSpPr txBox="1"/>
          <p:nvPr>
            <p:ph idx="1" type="body"/>
          </p:nvPr>
        </p:nvSpPr>
        <p:spPr>
          <a:xfrm>
            <a:off x="471900" y="1919075"/>
            <a:ext cx="8473800" cy="271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sz="1800"/>
              <a:t>Improved with diuresis.</a:t>
            </a:r>
            <a:endParaRPr sz="1800"/>
          </a:p>
          <a:p>
            <a:pPr indent="-342900" lvl="0" marL="457200" rtl="0" algn="l">
              <a:lnSpc>
                <a:spcPct val="200000"/>
              </a:lnSpc>
              <a:spcBef>
                <a:spcPts val="0"/>
              </a:spcBef>
              <a:spcAft>
                <a:spcPts val="0"/>
              </a:spcAft>
              <a:buSzPts val="1800"/>
              <a:buAutoNum type="alphaUcPeriod"/>
            </a:pPr>
            <a:r>
              <a:rPr lang="en" sz="1800"/>
              <a:t>GDMT started (Lasix, digoxin, Toprol, Entresto)</a:t>
            </a:r>
            <a:endParaRPr sz="1800"/>
          </a:p>
          <a:p>
            <a:pPr indent="-342900" lvl="0" marL="457200" rtl="0" algn="l">
              <a:lnSpc>
                <a:spcPct val="200000"/>
              </a:lnSpc>
              <a:spcBef>
                <a:spcPts val="0"/>
              </a:spcBef>
              <a:spcAft>
                <a:spcPts val="0"/>
              </a:spcAft>
              <a:buSzPts val="1800"/>
              <a:buAutoNum type="alphaUcPeriod"/>
            </a:pPr>
            <a:r>
              <a:rPr lang="en" sz="1800"/>
              <a:t>Surgical consult obtained and recommended TEER due to LV dysfunction and lung status.</a:t>
            </a:r>
            <a:endParaRPr sz="1800"/>
          </a:p>
          <a:p>
            <a:pPr indent="-342900" lvl="0" marL="457200" rtl="0" algn="l">
              <a:lnSpc>
                <a:spcPct val="200000"/>
              </a:lnSpc>
              <a:spcBef>
                <a:spcPts val="0"/>
              </a:spcBef>
              <a:spcAft>
                <a:spcPts val="0"/>
              </a:spcAft>
              <a:buSzPts val="1800"/>
              <a:buAutoNum type="alphaUcPeriod"/>
            </a:pPr>
            <a:r>
              <a:rPr lang="en" sz="1800"/>
              <a:t>Discharged for follow up with structural IC.</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2020 ACC/AHA Guideline for the Management of Patients With Valvular Heart Disease</a:t>
            </a:r>
            <a:endParaRPr sz="3000"/>
          </a:p>
        </p:txBody>
      </p:sp>
      <p:sp>
        <p:nvSpPr>
          <p:cNvPr id="167" name="Google Shape;167;p29"/>
          <p:cNvSpPr txBox="1"/>
          <p:nvPr>
            <p:ph idx="1" type="body"/>
          </p:nvPr>
        </p:nvSpPr>
        <p:spPr>
          <a:xfrm>
            <a:off x="533125" y="1747625"/>
            <a:ext cx="8473800" cy="271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sz="1800"/>
              <a:t>Medical Therapy.</a:t>
            </a:r>
            <a:endParaRPr sz="1800"/>
          </a:p>
        </p:txBody>
      </p:sp>
      <p:pic>
        <p:nvPicPr>
          <p:cNvPr id="168" name="Google Shape;168;p29"/>
          <p:cNvPicPr preferRelativeResize="0"/>
          <p:nvPr/>
        </p:nvPicPr>
        <p:blipFill rotWithShape="1">
          <a:blip r:embed="rId3">
            <a:alphaModFix/>
          </a:blip>
          <a:srcRect b="0" l="0" r="0" t="34349"/>
          <a:stretch/>
        </p:blipFill>
        <p:spPr>
          <a:xfrm>
            <a:off x="1042425" y="2165800"/>
            <a:ext cx="7181651" cy="281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2020 ACC/AHA Guideline for the Management of Patients With Valvular Heart Disease</a:t>
            </a:r>
            <a:endParaRPr sz="3000"/>
          </a:p>
        </p:txBody>
      </p:sp>
      <p:sp>
        <p:nvSpPr>
          <p:cNvPr id="174" name="Google Shape;174;p30"/>
          <p:cNvSpPr txBox="1"/>
          <p:nvPr>
            <p:ph idx="1" type="body"/>
          </p:nvPr>
        </p:nvSpPr>
        <p:spPr>
          <a:xfrm>
            <a:off x="471900" y="1919075"/>
            <a:ext cx="8473800" cy="27102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1600"/>
              </a:spcAft>
              <a:buNone/>
            </a:pPr>
            <a:r>
              <a:rPr lang="en" sz="1800"/>
              <a:t>B. Intervention.</a:t>
            </a:r>
            <a:endParaRPr sz="1800"/>
          </a:p>
        </p:txBody>
      </p:sp>
      <p:pic>
        <p:nvPicPr>
          <p:cNvPr id="175" name="Google Shape;175;p30"/>
          <p:cNvPicPr preferRelativeResize="0"/>
          <p:nvPr/>
        </p:nvPicPr>
        <p:blipFill>
          <a:blip r:embed="rId3">
            <a:alphaModFix/>
          </a:blip>
          <a:stretch>
            <a:fillRect/>
          </a:stretch>
        </p:blipFill>
        <p:spPr>
          <a:xfrm>
            <a:off x="2622500" y="1722075"/>
            <a:ext cx="5649349" cy="3421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2020 ACC/AHA Guideline for the Management of Patients With Valvular Heart Disease</a:t>
            </a:r>
            <a:endParaRPr sz="3000"/>
          </a:p>
        </p:txBody>
      </p:sp>
      <p:sp>
        <p:nvSpPr>
          <p:cNvPr id="181" name="Google Shape;181;p31"/>
          <p:cNvSpPr txBox="1"/>
          <p:nvPr>
            <p:ph idx="1" type="body"/>
          </p:nvPr>
        </p:nvSpPr>
        <p:spPr>
          <a:xfrm>
            <a:off x="471900" y="1919075"/>
            <a:ext cx="8473800" cy="27102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1600"/>
              </a:spcAft>
              <a:buNone/>
            </a:pPr>
            <a:r>
              <a:rPr lang="en" sz="1800"/>
              <a:t>B. TEER.</a:t>
            </a:r>
            <a:endParaRPr sz="1800"/>
          </a:p>
        </p:txBody>
      </p:sp>
      <p:pic>
        <p:nvPicPr>
          <p:cNvPr id="182" name="Google Shape;182;p31"/>
          <p:cNvPicPr preferRelativeResize="0"/>
          <p:nvPr/>
        </p:nvPicPr>
        <p:blipFill>
          <a:blip r:embed="rId3">
            <a:alphaModFix/>
          </a:blip>
          <a:stretch>
            <a:fillRect/>
          </a:stretch>
        </p:blipFill>
        <p:spPr>
          <a:xfrm>
            <a:off x="10950" y="2339171"/>
            <a:ext cx="9143999" cy="24082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Prevalence</a:t>
            </a:r>
            <a:endParaRPr/>
          </a:p>
        </p:txBody>
      </p:sp>
      <p:pic>
        <p:nvPicPr>
          <p:cNvPr id="74" name="Google Shape;74;p14"/>
          <p:cNvPicPr preferRelativeResize="0"/>
          <p:nvPr/>
        </p:nvPicPr>
        <p:blipFill>
          <a:blip r:embed="rId3">
            <a:alphaModFix/>
          </a:blip>
          <a:stretch>
            <a:fillRect/>
          </a:stretch>
        </p:blipFill>
        <p:spPr>
          <a:xfrm>
            <a:off x="1291788" y="1756800"/>
            <a:ext cx="6560417" cy="3332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Structural IC follow up (one month later)</a:t>
            </a:r>
            <a:endParaRPr/>
          </a:p>
        </p:txBody>
      </p:sp>
      <p:sp>
        <p:nvSpPr>
          <p:cNvPr id="188" name="Google Shape;188;p32"/>
          <p:cNvSpPr txBox="1"/>
          <p:nvPr>
            <p:ph idx="2" type="body"/>
          </p:nvPr>
        </p:nvSpPr>
        <p:spPr>
          <a:xfrm>
            <a:off x="183775" y="1928600"/>
            <a:ext cx="8791500" cy="27102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1600"/>
              </a:spcAft>
              <a:buNone/>
            </a:pPr>
            <a:r>
              <a:rPr lang="en"/>
              <a:t>At this time she feels fairly asymptomatic with good exercise tolerance.  I would recommend to repeat the echocardiogram now that she is on guideline directed medical therapy. Depending on the data from the echocardiogram she may be continued with guideline directed medical therapy only or referred to surgery again for surgical risk assessment and consideration of surgical mitral valve repair or replacement.  If she is again felt to be high risk for surgery she will be referred to the structural clinic for consideration of TEER.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Three months Echo follow up</a:t>
            </a:r>
            <a:endParaRPr/>
          </a:p>
        </p:txBody>
      </p:sp>
      <p:pic>
        <p:nvPicPr>
          <p:cNvPr id="194" name="Google Shape;194;p33" title="MW Follow up echo.mp4">
            <a:hlinkClick r:id="rId3"/>
          </p:cNvPr>
          <p:cNvPicPr preferRelativeResize="0"/>
          <p:nvPr/>
        </p:nvPicPr>
        <p:blipFill>
          <a:blip r:embed="rId4">
            <a:alphaModFix/>
          </a:blip>
          <a:stretch>
            <a:fillRect/>
          </a:stretch>
        </p:blipFill>
        <p:spPr>
          <a:xfrm>
            <a:off x="776650" y="1878875"/>
            <a:ext cx="5119651" cy="2948326"/>
          </a:xfrm>
          <a:prstGeom prst="rect">
            <a:avLst/>
          </a:prstGeom>
          <a:noFill/>
          <a:ln>
            <a:noFill/>
          </a:ln>
        </p:spPr>
      </p:pic>
      <p:pic>
        <p:nvPicPr>
          <p:cNvPr id="195" name="Google Shape;195;p33"/>
          <p:cNvPicPr preferRelativeResize="0"/>
          <p:nvPr/>
        </p:nvPicPr>
        <p:blipFill>
          <a:blip r:embed="rId5">
            <a:alphaModFix/>
          </a:blip>
          <a:stretch>
            <a:fillRect/>
          </a:stretch>
        </p:blipFill>
        <p:spPr>
          <a:xfrm>
            <a:off x="6563051" y="1744550"/>
            <a:ext cx="2007831" cy="3332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490250" y="488250"/>
            <a:ext cx="8513700" cy="40908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sz="2400"/>
              <a:t>In acutely decompensated patients (AFib/RVR, acute CMP etc…) complicated by significant SECONDARY mitral </a:t>
            </a:r>
            <a:r>
              <a:rPr lang="en" sz="2400"/>
              <a:t>insufficiency</a:t>
            </a:r>
            <a:r>
              <a:rPr lang="en" sz="2400"/>
              <a:t> and who are able to be stabilized medically, a trial of GDMT and underlying cause treatment (cardioversion, revascularization etc…) is </a:t>
            </a:r>
            <a:r>
              <a:rPr lang="en" sz="2400"/>
              <a:t>reasonable</a:t>
            </a:r>
            <a:r>
              <a:rPr lang="en" sz="2400"/>
              <a:t> prior to reassessing the severity of mitral insufficiency and </a:t>
            </a:r>
            <a:r>
              <a:rPr lang="en" sz="2400"/>
              <a:t>committing</a:t>
            </a:r>
            <a:r>
              <a:rPr lang="en" sz="2400"/>
              <a:t> to mitral valve intervention.</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Case Study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type="title"/>
          </p:nvPr>
        </p:nvSpPr>
        <p:spPr>
          <a:xfrm>
            <a:off x="414738" y="71650"/>
            <a:ext cx="8222100" cy="1349100"/>
          </a:xfrm>
          <a:prstGeom prst="rect">
            <a:avLst/>
          </a:prstGeom>
        </p:spPr>
        <p:txBody>
          <a:bodyPr anchorCtr="0" anchor="b" bIns="91425" lIns="91425" spcFirstLastPara="1" rIns="91425" wrap="square" tIns="91425">
            <a:spAutoFit/>
          </a:bodyPr>
          <a:lstStyle/>
          <a:p>
            <a:pPr indent="0" lvl="0" marL="0" rtl="0" algn="just">
              <a:lnSpc>
                <a:spcPct val="115000"/>
              </a:lnSpc>
              <a:spcBef>
                <a:spcPts val="0"/>
              </a:spcBef>
              <a:spcAft>
                <a:spcPts val="1600"/>
              </a:spcAft>
              <a:buNone/>
            </a:pPr>
            <a:r>
              <a:rPr lang="en" sz="1700">
                <a:solidFill>
                  <a:srgbClr val="FFFFFF"/>
                </a:solidFill>
              </a:rPr>
              <a:t>HL is an 80 yo female with Mitral valve stenosis s/p robotic MV repair in 2013 requiring replacement in the same year due to stenosis, redo MV replacement in 2018 due to endocarditis also had TVR, s/p mitral PVL closure at the Cleveland clinic in 2023</a:t>
            </a:r>
            <a:endParaRPr sz="1700">
              <a:solidFill>
                <a:srgbClr val="FFFFFF"/>
              </a:solidFill>
            </a:endParaRPr>
          </a:p>
        </p:txBody>
      </p:sp>
      <p:pic>
        <p:nvPicPr>
          <p:cNvPr id="211" name="Google Shape;211;p36"/>
          <p:cNvPicPr preferRelativeResize="0"/>
          <p:nvPr/>
        </p:nvPicPr>
        <p:blipFill>
          <a:blip r:embed="rId3">
            <a:alphaModFix/>
          </a:blip>
          <a:stretch>
            <a:fillRect/>
          </a:stretch>
        </p:blipFill>
        <p:spPr>
          <a:xfrm>
            <a:off x="2286000" y="1868425"/>
            <a:ext cx="4479567" cy="3170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Baseline TTE</a:t>
            </a:r>
            <a:endParaRPr/>
          </a:p>
        </p:txBody>
      </p:sp>
      <p:pic>
        <p:nvPicPr>
          <p:cNvPr id="217" name="Google Shape;217;p37" title="HL Baseline Echo.mp4">
            <a:hlinkClick r:id="rId3"/>
          </p:cNvPr>
          <p:cNvPicPr preferRelativeResize="0"/>
          <p:nvPr/>
        </p:nvPicPr>
        <p:blipFill>
          <a:blip r:embed="rId4">
            <a:alphaModFix/>
          </a:blip>
          <a:stretch>
            <a:fillRect/>
          </a:stretch>
        </p:blipFill>
        <p:spPr>
          <a:xfrm>
            <a:off x="2228625" y="1744550"/>
            <a:ext cx="4708649"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Baseline TEE</a:t>
            </a:r>
            <a:endParaRPr/>
          </a:p>
        </p:txBody>
      </p:sp>
      <p:pic>
        <p:nvPicPr>
          <p:cNvPr id="223" name="Google Shape;223;p38" title="HL pre TEE.mp4">
            <a:hlinkClick r:id="rId3"/>
          </p:cNvPr>
          <p:cNvPicPr preferRelativeResize="0"/>
          <p:nvPr/>
        </p:nvPicPr>
        <p:blipFill>
          <a:blip r:embed="rId4">
            <a:alphaModFix/>
          </a:blip>
          <a:stretch>
            <a:fillRect/>
          </a:stretch>
        </p:blipFill>
        <p:spPr>
          <a:xfrm>
            <a:off x="471900" y="1754075"/>
            <a:ext cx="8137149" cy="3332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Baseline TEE</a:t>
            </a:r>
            <a:endParaRPr/>
          </a:p>
        </p:txBody>
      </p:sp>
      <p:pic>
        <p:nvPicPr>
          <p:cNvPr id="229" name="Google Shape;229;p39" title="HL pre TEE para.mp4">
            <a:hlinkClick r:id="rId3"/>
          </p:cNvPr>
          <p:cNvPicPr preferRelativeResize="0"/>
          <p:nvPr/>
        </p:nvPicPr>
        <p:blipFill>
          <a:blip r:embed="rId4">
            <a:alphaModFix/>
          </a:blip>
          <a:stretch>
            <a:fillRect/>
          </a:stretch>
        </p:blipFill>
        <p:spPr>
          <a:xfrm>
            <a:off x="2714625" y="1735025"/>
            <a:ext cx="3455693"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Options</a:t>
            </a:r>
            <a:endParaRPr/>
          </a:p>
        </p:txBody>
      </p:sp>
      <p:sp>
        <p:nvSpPr>
          <p:cNvPr id="235" name="Google Shape;235;p40"/>
          <p:cNvSpPr txBox="1"/>
          <p:nvPr>
            <p:ph idx="1" type="body"/>
          </p:nvPr>
        </p:nvSpPr>
        <p:spPr>
          <a:xfrm>
            <a:off x="405225" y="1909550"/>
            <a:ext cx="8473800" cy="271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sz="1800" strike="sngStrike"/>
              <a:t>Medical therapy</a:t>
            </a:r>
            <a:endParaRPr sz="1800" strike="sngStrike"/>
          </a:p>
          <a:p>
            <a:pPr indent="-342900" lvl="0" marL="457200" rtl="0" algn="l">
              <a:lnSpc>
                <a:spcPct val="200000"/>
              </a:lnSpc>
              <a:spcBef>
                <a:spcPts val="0"/>
              </a:spcBef>
              <a:spcAft>
                <a:spcPts val="0"/>
              </a:spcAft>
              <a:buSzPts val="1800"/>
              <a:buAutoNum type="alphaUcPeriod"/>
            </a:pPr>
            <a:r>
              <a:rPr lang="en" sz="1800"/>
              <a:t>Surgical Mitral Valve Replacement</a:t>
            </a:r>
            <a:endParaRPr sz="1800"/>
          </a:p>
          <a:p>
            <a:pPr indent="-342900" lvl="0" marL="457200" rtl="0" algn="l">
              <a:lnSpc>
                <a:spcPct val="200000"/>
              </a:lnSpc>
              <a:spcBef>
                <a:spcPts val="0"/>
              </a:spcBef>
              <a:spcAft>
                <a:spcPts val="0"/>
              </a:spcAft>
              <a:buSzPts val="1800"/>
              <a:buAutoNum type="alphaUcPeriod"/>
            </a:pPr>
            <a:r>
              <a:rPr lang="en" sz="1800" strike="sngStrike"/>
              <a:t>Surgical Mitral Valve Repair</a:t>
            </a:r>
            <a:endParaRPr sz="1800" strike="sngStrike"/>
          </a:p>
          <a:p>
            <a:pPr indent="-342900" lvl="0" marL="457200" rtl="0" algn="l">
              <a:lnSpc>
                <a:spcPct val="200000"/>
              </a:lnSpc>
              <a:spcBef>
                <a:spcPts val="0"/>
              </a:spcBef>
              <a:spcAft>
                <a:spcPts val="0"/>
              </a:spcAft>
              <a:buSzPts val="1800"/>
              <a:buAutoNum type="alphaUcPeriod"/>
            </a:pPr>
            <a:r>
              <a:rPr lang="en" sz="1800" strike="sngStrike"/>
              <a:t>Transcatheter Edge to Edge Repair (TEER)</a:t>
            </a:r>
            <a:endParaRPr sz="1800" strike="sngStrike"/>
          </a:p>
          <a:p>
            <a:pPr indent="-342900" lvl="0" marL="457200" rtl="0" algn="l">
              <a:lnSpc>
                <a:spcPct val="200000"/>
              </a:lnSpc>
              <a:spcBef>
                <a:spcPts val="0"/>
              </a:spcBef>
              <a:spcAft>
                <a:spcPts val="0"/>
              </a:spcAft>
              <a:buSzPts val="1800"/>
              <a:buAutoNum type="alphaUcPeriod"/>
            </a:pPr>
            <a:r>
              <a:rPr lang="en" sz="1800"/>
              <a:t>Transcatheter Mitral Valve Replacement</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Set up</a:t>
            </a:r>
            <a:endParaRPr/>
          </a:p>
        </p:txBody>
      </p:sp>
      <p:pic>
        <p:nvPicPr>
          <p:cNvPr id="241" name="Google Shape;241;p41" title="HL TMVR setup.mp4">
            <a:hlinkClick r:id="rId3"/>
          </p:cNvPr>
          <p:cNvPicPr preferRelativeResize="0"/>
          <p:nvPr/>
        </p:nvPicPr>
        <p:blipFill>
          <a:blip r:embed="rId4">
            <a:alphaModFix/>
          </a:blip>
          <a:stretch>
            <a:fillRect/>
          </a:stretch>
        </p:blipFill>
        <p:spPr>
          <a:xfrm>
            <a:off x="2571750" y="1744550"/>
            <a:ext cx="3690958"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Prevalence in older population</a:t>
            </a:r>
            <a:endParaRPr/>
          </a:p>
        </p:txBody>
      </p:sp>
      <p:pic>
        <p:nvPicPr>
          <p:cNvPr id="80" name="Google Shape;80;p15"/>
          <p:cNvPicPr preferRelativeResize="0"/>
          <p:nvPr/>
        </p:nvPicPr>
        <p:blipFill>
          <a:blip r:embed="rId3">
            <a:alphaModFix/>
          </a:blip>
          <a:stretch>
            <a:fillRect/>
          </a:stretch>
        </p:blipFill>
        <p:spPr>
          <a:xfrm>
            <a:off x="604175" y="1811225"/>
            <a:ext cx="7957560" cy="3332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SEPTOPLASTY</a:t>
            </a:r>
            <a:endParaRPr/>
          </a:p>
        </p:txBody>
      </p:sp>
      <p:pic>
        <p:nvPicPr>
          <p:cNvPr id="247" name="Google Shape;247;p42" title="HL TMVR SEPTOPLASTY.mp4">
            <a:hlinkClick r:id="rId3"/>
          </p:cNvPr>
          <p:cNvPicPr preferRelativeResize="0"/>
          <p:nvPr/>
        </p:nvPicPr>
        <p:blipFill>
          <a:blip r:embed="rId4">
            <a:alphaModFix/>
          </a:blip>
          <a:stretch>
            <a:fillRect/>
          </a:stretch>
        </p:blipFill>
        <p:spPr>
          <a:xfrm>
            <a:off x="2543175" y="1706450"/>
            <a:ext cx="3495821" cy="3332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VIV</a:t>
            </a:r>
            <a:endParaRPr/>
          </a:p>
        </p:txBody>
      </p:sp>
      <p:pic>
        <p:nvPicPr>
          <p:cNvPr id="253" name="Google Shape;253;p43" title="1.mp4">
            <a:hlinkClick r:id="rId3"/>
          </p:cNvPr>
          <p:cNvPicPr preferRelativeResize="0"/>
          <p:nvPr/>
        </p:nvPicPr>
        <p:blipFill>
          <a:blip r:embed="rId4">
            <a:alphaModFix/>
          </a:blip>
          <a:stretch>
            <a:fillRect/>
          </a:stretch>
        </p:blipFill>
        <p:spPr>
          <a:xfrm>
            <a:off x="2734837" y="1735025"/>
            <a:ext cx="3674329" cy="3332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Post assessment</a:t>
            </a:r>
            <a:endParaRPr/>
          </a:p>
        </p:txBody>
      </p:sp>
      <p:pic>
        <p:nvPicPr>
          <p:cNvPr id="259" name="Google Shape;259;p44" title="2.mp4">
            <a:hlinkClick r:id="rId3"/>
          </p:cNvPr>
          <p:cNvPicPr preferRelativeResize="0"/>
          <p:nvPr/>
        </p:nvPicPr>
        <p:blipFill>
          <a:blip r:embed="rId4">
            <a:alphaModFix/>
          </a:blip>
          <a:stretch>
            <a:fillRect/>
          </a:stretch>
        </p:blipFill>
        <p:spPr>
          <a:xfrm>
            <a:off x="2608313" y="1735025"/>
            <a:ext cx="4155983"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Post assessment TEE</a:t>
            </a:r>
            <a:endParaRPr/>
          </a:p>
        </p:txBody>
      </p:sp>
      <p:pic>
        <p:nvPicPr>
          <p:cNvPr id="265" name="Google Shape;265;p45" title="HL intra op TEE.mp4">
            <a:hlinkClick r:id="rId3"/>
          </p:cNvPr>
          <p:cNvPicPr preferRelativeResize="0"/>
          <p:nvPr/>
        </p:nvPicPr>
        <p:blipFill>
          <a:blip r:embed="rId4">
            <a:alphaModFix/>
          </a:blip>
          <a:stretch>
            <a:fillRect/>
          </a:stretch>
        </p:blipFill>
        <p:spPr>
          <a:xfrm>
            <a:off x="2576225" y="1696925"/>
            <a:ext cx="3991538"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Post assessment TEE</a:t>
            </a:r>
            <a:endParaRPr/>
          </a:p>
        </p:txBody>
      </p:sp>
      <p:pic>
        <p:nvPicPr>
          <p:cNvPr id="271" name="Google Shape;271;p46" title="HL immediate post transeptal.mp4">
            <a:hlinkClick r:id="rId3"/>
          </p:cNvPr>
          <p:cNvPicPr preferRelativeResize="0"/>
          <p:nvPr/>
        </p:nvPicPr>
        <p:blipFill>
          <a:blip r:embed="rId4">
            <a:alphaModFix/>
          </a:blip>
          <a:stretch>
            <a:fillRect/>
          </a:stretch>
        </p:blipFill>
        <p:spPr>
          <a:xfrm>
            <a:off x="2696288" y="1754075"/>
            <a:ext cx="3751430" cy="3332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Post assessment TTE</a:t>
            </a:r>
            <a:endParaRPr/>
          </a:p>
        </p:txBody>
      </p:sp>
      <p:pic>
        <p:nvPicPr>
          <p:cNvPr id="277" name="Google Shape;277;p47" title="HL post TTE.mp4">
            <a:hlinkClick r:id="rId3"/>
          </p:cNvPr>
          <p:cNvPicPr preferRelativeResize="0"/>
          <p:nvPr/>
        </p:nvPicPr>
        <p:blipFill>
          <a:blip r:embed="rId4">
            <a:alphaModFix/>
          </a:blip>
          <a:stretch>
            <a:fillRect/>
          </a:stretch>
        </p:blipFill>
        <p:spPr>
          <a:xfrm>
            <a:off x="2042825" y="1744550"/>
            <a:ext cx="5058345"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TMVR: One year post TEE</a:t>
            </a:r>
            <a:endParaRPr/>
          </a:p>
        </p:txBody>
      </p:sp>
      <p:pic>
        <p:nvPicPr>
          <p:cNvPr id="283" name="Google Shape;283;p48" title="HL one year TEE 1.mp4">
            <a:hlinkClick r:id="rId3"/>
          </p:cNvPr>
          <p:cNvPicPr preferRelativeResize="0"/>
          <p:nvPr/>
        </p:nvPicPr>
        <p:blipFill>
          <a:blip r:embed="rId4">
            <a:alphaModFix/>
          </a:blip>
          <a:stretch>
            <a:fillRect/>
          </a:stretch>
        </p:blipFill>
        <p:spPr>
          <a:xfrm>
            <a:off x="98050" y="1752600"/>
            <a:ext cx="2739725" cy="2024125"/>
          </a:xfrm>
          <a:prstGeom prst="rect">
            <a:avLst/>
          </a:prstGeom>
          <a:noFill/>
          <a:ln>
            <a:noFill/>
          </a:ln>
        </p:spPr>
      </p:pic>
      <p:pic>
        <p:nvPicPr>
          <p:cNvPr id="284" name="Google Shape;284;p48" title="HL one year TEE post 2.mp4">
            <a:hlinkClick r:id="rId5"/>
          </p:cNvPr>
          <p:cNvPicPr preferRelativeResize="0"/>
          <p:nvPr/>
        </p:nvPicPr>
        <p:blipFill>
          <a:blip r:embed="rId6">
            <a:alphaModFix/>
          </a:blip>
          <a:stretch>
            <a:fillRect/>
          </a:stretch>
        </p:blipFill>
        <p:spPr>
          <a:xfrm>
            <a:off x="3178175" y="2390251"/>
            <a:ext cx="2739725" cy="2205624"/>
          </a:xfrm>
          <a:prstGeom prst="rect">
            <a:avLst/>
          </a:prstGeom>
          <a:noFill/>
          <a:ln>
            <a:noFill/>
          </a:ln>
        </p:spPr>
      </p:pic>
      <p:pic>
        <p:nvPicPr>
          <p:cNvPr id="285" name="Google Shape;285;p48" title="HL one year TEE 3.mp4">
            <a:hlinkClick r:id="rId7"/>
          </p:cNvPr>
          <p:cNvPicPr preferRelativeResize="0"/>
          <p:nvPr/>
        </p:nvPicPr>
        <p:blipFill>
          <a:blip r:embed="rId8">
            <a:alphaModFix/>
          </a:blip>
          <a:stretch>
            <a:fillRect/>
          </a:stretch>
        </p:blipFill>
        <p:spPr>
          <a:xfrm>
            <a:off x="6294825" y="2939100"/>
            <a:ext cx="2667324" cy="2137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Case Study 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0"/>
          <p:cNvSpPr txBox="1"/>
          <p:nvPr>
            <p:ph type="title"/>
          </p:nvPr>
        </p:nvSpPr>
        <p:spPr>
          <a:xfrm>
            <a:off x="414725" y="0"/>
            <a:ext cx="8222100" cy="1650000"/>
          </a:xfrm>
          <a:prstGeom prst="rect">
            <a:avLst/>
          </a:prstGeom>
        </p:spPr>
        <p:txBody>
          <a:bodyPr anchorCtr="0" anchor="b" bIns="91425" lIns="91425" spcFirstLastPara="1" rIns="91425" wrap="square" tIns="91425">
            <a:spAutoFit/>
          </a:bodyPr>
          <a:lstStyle/>
          <a:p>
            <a:pPr indent="0" lvl="0" marL="0" rtl="0" algn="just">
              <a:lnSpc>
                <a:spcPct val="115000"/>
              </a:lnSpc>
              <a:spcBef>
                <a:spcPts val="0"/>
              </a:spcBef>
              <a:spcAft>
                <a:spcPts val="1600"/>
              </a:spcAft>
              <a:buNone/>
            </a:pPr>
            <a:r>
              <a:rPr lang="en" sz="1700">
                <a:solidFill>
                  <a:srgbClr val="FFFFFF"/>
                </a:solidFill>
              </a:rPr>
              <a:t>EG is an 88-year-old woman with atrial fibrillation and severe mitral insufficiency and renal insufficiency who had multiple recent admissions for acute heart failure complicated by acute respiratory failure and one instance of cardiac and respiratory arrest.  She has no coronary artery disease.  She was referred for a transcatheter mitral edge-to-edge repair procedure with mitral clip placement.</a:t>
            </a:r>
            <a:endParaRPr sz="1700">
              <a:solidFill>
                <a:srgbClr val="FFFFFF"/>
              </a:solidFill>
            </a:endParaRPr>
          </a:p>
        </p:txBody>
      </p:sp>
      <p:pic>
        <p:nvPicPr>
          <p:cNvPr id="296" name="Google Shape;296;p50" title="EG pre TEE 1.mp4">
            <a:hlinkClick r:id="rId3"/>
          </p:cNvPr>
          <p:cNvPicPr preferRelativeResize="0"/>
          <p:nvPr/>
        </p:nvPicPr>
        <p:blipFill>
          <a:blip r:embed="rId4">
            <a:alphaModFix/>
          </a:blip>
          <a:stretch>
            <a:fillRect/>
          </a:stretch>
        </p:blipFill>
        <p:spPr>
          <a:xfrm>
            <a:off x="5591175" y="1811925"/>
            <a:ext cx="2982978" cy="3188701"/>
          </a:xfrm>
          <a:prstGeom prst="rect">
            <a:avLst/>
          </a:prstGeom>
          <a:noFill/>
          <a:ln>
            <a:noFill/>
          </a:ln>
        </p:spPr>
      </p:pic>
      <p:pic>
        <p:nvPicPr>
          <p:cNvPr id="297" name="Google Shape;297;p50" title="EG pre TTE.mp4">
            <a:hlinkClick r:id="rId5"/>
          </p:cNvPr>
          <p:cNvPicPr preferRelativeResize="0"/>
          <p:nvPr/>
        </p:nvPicPr>
        <p:blipFill>
          <a:blip r:embed="rId6">
            <a:alphaModFix/>
          </a:blip>
          <a:stretch>
            <a:fillRect/>
          </a:stretch>
        </p:blipFill>
        <p:spPr>
          <a:xfrm>
            <a:off x="1104900" y="1811925"/>
            <a:ext cx="4251600" cy="318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Options</a:t>
            </a:r>
            <a:endParaRPr/>
          </a:p>
        </p:txBody>
      </p:sp>
      <p:sp>
        <p:nvSpPr>
          <p:cNvPr id="303" name="Google Shape;303;p51"/>
          <p:cNvSpPr txBox="1"/>
          <p:nvPr>
            <p:ph idx="1" type="body"/>
          </p:nvPr>
        </p:nvSpPr>
        <p:spPr>
          <a:xfrm>
            <a:off x="471900" y="1919075"/>
            <a:ext cx="8473800" cy="27102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AutoNum type="alphaUcPeriod"/>
            </a:pPr>
            <a:r>
              <a:rPr lang="en" sz="1800" strike="sngStrike"/>
              <a:t>Medical therapy</a:t>
            </a:r>
            <a:endParaRPr sz="1800" strike="sngStrike"/>
          </a:p>
          <a:p>
            <a:pPr indent="-342900" lvl="0" marL="457200" rtl="0" algn="l">
              <a:lnSpc>
                <a:spcPct val="200000"/>
              </a:lnSpc>
              <a:spcBef>
                <a:spcPts val="0"/>
              </a:spcBef>
              <a:spcAft>
                <a:spcPts val="0"/>
              </a:spcAft>
              <a:buSzPts val="1800"/>
              <a:buAutoNum type="alphaUcPeriod"/>
            </a:pPr>
            <a:r>
              <a:rPr lang="en" sz="1800" strike="sngStrike"/>
              <a:t>Surgical Mitral Valve Replacement</a:t>
            </a:r>
            <a:endParaRPr sz="1800" strike="sngStrike"/>
          </a:p>
          <a:p>
            <a:pPr indent="-342900" lvl="0" marL="457200" rtl="0" algn="l">
              <a:lnSpc>
                <a:spcPct val="200000"/>
              </a:lnSpc>
              <a:spcBef>
                <a:spcPts val="0"/>
              </a:spcBef>
              <a:spcAft>
                <a:spcPts val="0"/>
              </a:spcAft>
              <a:buSzPts val="1800"/>
              <a:buAutoNum type="alphaUcPeriod"/>
            </a:pPr>
            <a:r>
              <a:rPr lang="en" sz="1800" strike="sngStrike"/>
              <a:t>Surgical Mitral Valve Repair</a:t>
            </a:r>
            <a:endParaRPr sz="1800" strike="sngStrike"/>
          </a:p>
          <a:p>
            <a:pPr indent="-342900" lvl="0" marL="457200" rtl="0" algn="l">
              <a:lnSpc>
                <a:spcPct val="200000"/>
              </a:lnSpc>
              <a:spcBef>
                <a:spcPts val="0"/>
              </a:spcBef>
              <a:spcAft>
                <a:spcPts val="0"/>
              </a:spcAft>
              <a:buSzPts val="1800"/>
              <a:buAutoNum type="alphaUcPeriod"/>
            </a:pPr>
            <a:r>
              <a:rPr lang="en" sz="1800"/>
              <a:t>Transcatheter Edge to Edge Repair (TEER)</a:t>
            </a:r>
            <a:endParaRPr sz="1800"/>
          </a:p>
          <a:p>
            <a:pPr indent="-342900" lvl="0" marL="457200" rtl="0" algn="l">
              <a:lnSpc>
                <a:spcPct val="200000"/>
              </a:lnSpc>
              <a:spcBef>
                <a:spcPts val="0"/>
              </a:spcBef>
              <a:spcAft>
                <a:spcPts val="0"/>
              </a:spcAft>
              <a:buSzPts val="1800"/>
              <a:buAutoNum type="alphaUcPeriod"/>
            </a:pPr>
            <a:r>
              <a:rPr lang="en" sz="1800" strike="sngStrike"/>
              <a:t>Transcatheter Mitral Valve Replacement</a:t>
            </a:r>
            <a:endParaRPr sz="1800" strike="sng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Effect on Survival</a:t>
            </a:r>
            <a:endParaRPr/>
          </a:p>
        </p:txBody>
      </p:sp>
      <p:pic>
        <p:nvPicPr>
          <p:cNvPr id="86" name="Google Shape;86;p16"/>
          <p:cNvPicPr preferRelativeResize="0"/>
          <p:nvPr/>
        </p:nvPicPr>
        <p:blipFill>
          <a:blip r:embed="rId3">
            <a:alphaModFix/>
          </a:blip>
          <a:stretch>
            <a:fillRect/>
          </a:stretch>
        </p:blipFill>
        <p:spPr>
          <a:xfrm>
            <a:off x="916888" y="1811225"/>
            <a:ext cx="7310224" cy="33322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a:t>
            </a:r>
            <a:endParaRPr/>
          </a:p>
        </p:txBody>
      </p:sp>
      <p:pic>
        <p:nvPicPr>
          <p:cNvPr descr="Your heart has four valves that keep blood flowing in the correct direction. Each valve has flaps, or leaflets, that open and close during each heartbeat. Mitral regurgitation occurs when your mitral valve does not function correctly and blood flows backwards into the chamber it was being pumped from.  There are varying degrees of severity for Mitral Regurgitation but in most cases open-heart surgery is typically utilized to treat this condition.  However, depending on your condition, your doctor may select a non-invasive treatment option such as transcatheter mitral valve repair (TMVr) utilizing the latest MitraClip therapy. During this procedure, doctors access the mitral valve with a thin tube (catheter) that is guided through a vein in your leg to reach your heart. Once the mitral valve is identified, the MitraClip will deploy to grasp and ultimately clip your leaflets together reducing the likelihood of mitral regurgitation." id="309" name="Google Shape;309;p52" title="The MitraClip Procedure">
            <a:hlinkClick r:id="rId3"/>
          </p:cNvPr>
          <p:cNvPicPr preferRelativeResize="0"/>
          <p:nvPr/>
        </p:nvPicPr>
        <p:blipFill>
          <a:blip r:embed="rId4">
            <a:alphaModFix/>
          </a:blip>
          <a:stretch>
            <a:fillRect/>
          </a:stretch>
        </p:blipFill>
        <p:spPr>
          <a:xfrm>
            <a:off x="1670925" y="1744550"/>
            <a:ext cx="6042578" cy="3398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a:t>
            </a:r>
            <a:endParaRPr/>
          </a:p>
        </p:txBody>
      </p:sp>
      <p:pic>
        <p:nvPicPr>
          <p:cNvPr id="315" name="Google Shape;315;p53"/>
          <p:cNvPicPr preferRelativeResize="0"/>
          <p:nvPr/>
        </p:nvPicPr>
        <p:blipFill>
          <a:blip r:embed="rId3">
            <a:alphaModFix/>
          </a:blip>
          <a:stretch>
            <a:fillRect/>
          </a:stretch>
        </p:blipFill>
        <p:spPr>
          <a:xfrm>
            <a:off x="1303575" y="1720050"/>
            <a:ext cx="6710109" cy="3332275"/>
          </a:xfrm>
          <a:prstGeom prst="rect">
            <a:avLst/>
          </a:prstGeom>
          <a:noFill/>
          <a:ln>
            <a:noFill/>
          </a:ln>
        </p:spPr>
      </p:pic>
      <p:pic>
        <p:nvPicPr>
          <p:cNvPr id="316" name="Google Shape;316;p53"/>
          <p:cNvPicPr preferRelativeResize="0"/>
          <p:nvPr/>
        </p:nvPicPr>
        <p:blipFill>
          <a:blip r:embed="rId4">
            <a:alphaModFix/>
          </a:blip>
          <a:stretch>
            <a:fillRect/>
          </a:stretch>
        </p:blipFill>
        <p:spPr>
          <a:xfrm>
            <a:off x="945537" y="1674463"/>
            <a:ext cx="7274823" cy="3423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 Set up (transseptal puncture)</a:t>
            </a:r>
            <a:endParaRPr/>
          </a:p>
        </p:txBody>
      </p:sp>
      <p:pic>
        <p:nvPicPr>
          <p:cNvPr id="322" name="Google Shape;322;p54"/>
          <p:cNvPicPr preferRelativeResize="0"/>
          <p:nvPr/>
        </p:nvPicPr>
        <p:blipFill>
          <a:blip r:embed="rId3">
            <a:alphaModFix/>
          </a:blip>
          <a:stretch>
            <a:fillRect/>
          </a:stretch>
        </p:blipFill>
        <p:spPr>
          <a:xfrm>
            <a:off x="1689049" y="1935050"/>
            <a:ext cx="5400350" cy="3034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 Procedure guidance TEE</a:t>
            </a:r>
            <a:endParaRPr/>
          </a:p>
        </p:txBody>
      </p:sp>
      <p:pic>
        <p:nvPicPr>
          <p:cNvPr id="328" name="Google Shape;328;p55"/>
          <p:cNvPicPr preferRelativeResize="0"/>
          <p:nvPr/>
        </p:nvPicPr>
        <p:blipFill>
          <a:blip r:embed="rId3">
            <a:alphaModFix/>
          </a:blip>
          <a:stretch>
            <a:fillRect/>
          </a:stretch>
        </p:blipFill>
        <p:spPr>
          <a:xfrm>
            <a:off x="800100" y="1839800"/>
            <a:ext cx="2765050" cy="3214650"/>
          </a:xfrm>
          <a:prstGeom prst="rect">
            <a:avLst/>
          </a:prstGeom>
          <a:noFill/>
          <a:ln>
            <a:noFill/>
          </a:ln>
        </p:spPr>
      </p:pic>
      <p:pic>
        <p:nvPicPr>
          <p:cNvPr id="329" name="Google Shape;329;p55"/>
          <p:cNvPicPr preferRelativeResize="0"/>
          <p:nvPr/>
        </p:nvPicPr>
        <p:blipFill>
          <a:blip r:embed="rId4">
            <a:alphaModFix/>
          </a:blip>
          <a:stretch>
            <a:fillRect/>
          </a:stretch>
        </p:blipFill>
        <p:spPr>
          <a:xfrm>
            <a:off x="5327275" y="1839800"/>
            <a:ext cx="3268939" cy="32146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 Procedure Sequence (Atrial staging)</a:t>
            </a:r>
            <a:endParaRPr/>
          </a:p>
        </p:txBody>
      </p:sp>
      <p:pic>
        <p:nvPicPr>
          <p:cNvPr id="335" name="Google Shape;335;p56"/>
          <p:cNvPicPr preferRelativeResize="0"/>
          <p:nvPr/>
        </p:nvPicPr>
        <p:blipFill>
          <a:blip r:embed="rId3">
            <a:alphaModFix/>
          </a:blip>
          <a:stretch>
            <a:fillRect/>
          </a:stretch>
        </p:blipFill>
        <p:spPr>
          <a:xfrm>
            <a:off x="552450" y="1833413"/>
            <a:ext cx="2765050" cy="3026610"/>
          </a:xfrm>
          <a:prstGeom prst="rect">
            <a:avLst/>
          </a:prstGeom>
          <a:noFill/>
          <a:ln>
            <a:noFill/>
          </a:ln>
        </p:spPr>
      </p:pic>
      <p:pic>
        <p:nvPicPr>
          <p:cNvPr id="336" name="Google Shape;336;p56"/>
          <p:cNvPicPr preferRelativeResize="0"/>
          <p:nvPr/>
        </p:nvPicPr>
        <p:blipFill>
          <a:blip r:embed="rId4">
            <a:alphaModFix/>
          </a:blip>
          <a:stretch>
            <a:fillRect/>
          </a:stretch>
        </p:blipFill>
        <p:spPr>
          <a:xfrm>
            <a:off x="5192475" y="1811225"/>
            <a:ext cx="2641475" cy="3070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7"/>
          <p:cNvSpPr txBox="1"/>
          <p:nvPr>
            <p:ph type="title"/>
          </p:nvPr>
        </p:nvSpPr>
        <p:spPr>
          <a:xfrm>
            <a:off x="471900" y="738725"/>
            <a:ext cx="85893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 Procedure Sequence (ventricular grasp)</a:t>
            </a:r>
            <a:endParaRPr/>
          </a:p>
        </p:txBody>
      </p:sp>
      <p:pic>
        <p:nvPicPr>
          <p:cNvPr id="342" name="Google Shape;342;p57" title="TEER ventricular.mp4">
            <a:hlinkClick r:id="rId3"/>
          </p:cNvPr>
          <p:cNvPicPr preferRelativeResize="0"/>
          <p:nvPr/>
        </p:nvPicPr>
        <p:blipFill>
          <a:blip r:embed="rId4">
            <a:alphaModFix/>
          </a:blip>
          <a:stretch>
            <a:fillRect/>
          </a:stretch>
        </p:blipFill>
        <p:spPr>
          <a:xfrm>
            <a:off x="133350" y="1754075"/>
            <a:ext cx="2960547" cy="3332275"/>
          </a:xfrm>
          <a:prstGeom prst="rect">
            <a:avLst/>
          </a:prstGeom>
          <a:noFill/>
          <a:ln>
            <a:noFill/>
          </a:ln>
        </p:spPr>
      </p:pic>
      <p:pic>
        <p:nvPicPr>
          <p:cNvPr id="343" name="Google Shape;343;p57" title="TEER VENTRICULAR 2.mp4">
            <a:hlinkClick r:id="rId5"/>
          </p:cNvPr>
          <p:cNvPicPr preferRelativeResize="0"/>
          <p:nvPr/>
        </p:nvPicPr>
        <p:blipFill>
          <a:blip r:embed="rId6">
            <a:alphaModFix/>
          </a:blip>
          <a:stretch>
            <a:fillRect/>
          </a:stretch>
        </p:blipFill>
        <p:spPr>
          <a:xfrm>
            <a:off x="3228009" y="1754075"/>
            <a:ext cx="2687968" cy="3332275"/>
          </a:xfrm>
          <a:prstGeom prst="rect">
            <a:avLst/>
          </a:prstGeom>
          <a:noFill/>
          <a:ln>
            <a:noFill/>
          </a:ln>
        </p:spPr>
      </p:pic>
      <p:pic>
        <p:nvPicPr>
          <p:cNvPr id="344" name="Google Shape;344;p57" title="TEER VENTRICULAR 3.mp4">
            <a:hlinkClick r:id="rId7"/>
          </p:cNvPr>
          <p:cNvPicPr preferRelativeResize="0"/>
          <p:nvPr/>
        </p:nvPicPr>
        <p:blipFill>
          <a:blip r:embed="rId8">
            <a:alphaModFix/>
          </a:blip>
          <a:stretch>
            <a:fillRect/>
          </a:stretch>
        </p:blipFill>
        <p:spPr>
          <a:xfrm>
            <a:off x="6050077" y="1754075"/>
            <a:ext cx="2742298" cy="3332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8"/>
          <p:cNvSpPr txBox="1"/>
          <p:nvPr>
            <p:ph type="title"/>
          </p:nvPr>
        </p:nvSpPr>
        <p:spPr>
          <a:xfrm>
            <a:off x="471900" y="870425"/>
            <a:ext cx="85893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 Immediate post-procedure assessment</a:t>
            </a:r>
            <a:endParaRPr/>
          </a:p>
        </p:txBody>
      </p:sp>
      <p:pic>
        <p:nvPicPr>
          <p:cNvPr id="350" name="Google Shape;350;p58"/>
          <p:cNvPicPr preferRelativeResize="0"/>
          <p:nvPr/>
        </p:nvPicPr>
        <p:blipFill rotWithShape="1">
          <a:blip r:embed="rId3">
            <a:alphaModFix/>
          </a:blip>
          <a:srcRect b="0" l="13771" r="0" t="0"/>
          <a:stretch/>
        </p:blipFill>
        <p:spPr>
          <a:xfrm>
            <a:off x="6251200" y="1816000"/>
            <a:ext cx="2810000" cy="2842349"/>
          </a:xfrm>
          <a:prstGeom prst="rect">
            <a:avLst/>
          </a:prstGeom>
          <a:noFill/>
          <a:ln>
            <a:noFill/>
          </a:ln>
        </p:spPr>
      </p:pic>
      <p:pic>
        <p:nvPicPr>
          <p:cNvPr id="351" name="Google Shape;351;p58" title="TEER POST 1.mp4">
            <a:hlinkClick r:id="rId4"/>
          </p:cNvPr>
          <p:cNvPicPr preferRelativeResize="0"/>
          <p:nvPr/>
        </p:nvPicPr>
        <p:blipFill>
          <a:blip r:embed="rId5">
            <a:alphaModFix/>
          </a:blip>
          <a:stretch>
            <a:fillRect/>
          </a:stretch>
        </p:blipFill>
        <p:spPr>
          <a:xfrm>
            <a:off x="95250" y="1763600"/>
            <a:ext cx="2544228" cy="2947150"/>
          </a:xfrm>
          <a:prstGeom prst="rect">
            <a:avLst/>
          </a:prstGeom>
          <a:noFill/>
          <a:ln>
            <a:noFill/>
          </a:ln>
        </p:spPr>
      </p:pic>
      <p:pic>
        <p:nvPicPr>
          <p:cNvPr id="352" name="Google Shape;352;p58" title="TEER POST 2.mp4">
            <a:hlinkClick r:id="rId6"/>
          </p:cNvPr>
          <p:cNvPicPr preferRelativeResize="0"/>
          <p:nvPr/>
        </p:nvPicPr>
        <p:blipFill>
          <a:blip r:embed="rId7">
            <a:alphaModFix/>
          </a:blip>
          <a:stretch>
            <a:fillRect/>
          </a:stretch>
        </p:blipFill>
        <p:spPr>
          <a:xfrm>
            <a:off x="2744253" y="1805425"/>
            <a:ext cx="3402173" cy="28634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9"/>
          <p:cNvSpPr txBox="1"/>
          <p:nvPr>
            <p:ph type="title"/>
          </p:nvPr>
        </p:nvSpPr>
        <p:spPr>
          <a:xfrm>
            <a:off x="471900" y="870425"/>
            <a:ext cx="85893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day after</a:t>
            </a:r>
            <a:endParaRPr/>
          </a:p>
        </p:txBody>
      </p:sp>
      <p:pic>
        <p:nvPicPr>
          <p:cNvPr id="358" name="Google Shape;358;p59"/>
          <p:cNvPicPr preferRelativeResize="0"/>
          <p:nvPr/>
        </p:nvPicPr>
        <p:blipFill>
          <a:blip r:embed="rId3">
            <a:alphaModFix/>
          </a:blip>
          <a:stretch>
            <a:fillRect/>
          </a:stretch>
        </p:blipFill>
        <p:spPr>
          <a:xfrm>
            <a:off x="4572000" y="1744550"/>
            <a:ext cx="4581196" cy="3332275"/>
          </a:xfrm>
          <a:prstGeom prst="rect">
            <a:avLst/>
          </a:prstGeom>
          <a:noFill/>
          <a:ln>
            <a:noFill/>
          </a:ln>
        </p:spPr>
      </p:pic>
      <p:pic>
        <p:nvPicPr>
          <p:cNvPr id="359" name="Google Shape;359;p59" title="EG tte post.mp4">
            <a:hlinkClick r:id="rId4"/>
          </p:cNvPr>
          <p:cNvPicPr preferRelativeResize="0"/>
          <p:nvPr/>
        </p:nvPicPr>
        <p:blipFill>
          <a:blip r:embed="rId5">
            <a:alphaModFix/>
          </a:blip>
          <a:stretch>
            <a:fillRect/>
          </a:stretch>
        </p:blipFill>
        <p:spPr>
          <a:xfrm>
            <a:off x="40450" y="1744550"/>
            <a:ext cx="4428125"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Case Study 4</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1"/>
          <p:cNvSpPr txBox="1"/>
          <p:nvPr>
            <p:ph type="title"/>
          </p:nvPr>
        </p:nvSpPr>
        <p:spPr>
          <a:xfrm>
            <a:off x="471900" y="870425"/>
            <a:ext cx="85893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HK: pre and post TEE</a:t>
            </a:r>
            <a:endParaRPr/>
          </a:p>
        </p:txBody>
      </p:sp>
      <p:pic>
        <p:nvPicPr>
          <p:cNvPr id="370" name="Google Shape;370;p61" title="VID-20250923-WA0001.mp4">
            <a:hlinkClick r:id="rId3"/>
          </p:cNvPr>
          <p:cNvPicPr preferRelativeResize="0"/>
          <p:nvPr/>
        </p:nvPicPr>
        <p:blipFill>
          <a:blip r:embed="rId4">
            <a:alphaModFix/>
          </a:blip>
          <a:stretch>
            <a:fillRect/>
          </a:stretch>
        </p:blipFill>
        <p:spPr>
          <a:xfrm>
            <a:off x="2171150" y="1743125"/>
            <a:ext cx="4445475" cy="3334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Early Detection is Vital</a:t>
            </a:r>
            <a:endParaRPr/>
          </a:p>
        </p:txBody>
      </p:sp>
      <p:pic>
        <p:nvPicPr>
          <p:cNvPr id="92" name="Google Shape;92;p17"/>
          <p:cNvPicPr preferRelativeResize="0"/>
          <p:nvPr/>
        </p:nvPicPr>
        <p:blipFill>
          <a:blip r:embed="rId3">
            <a:alphaModFix/>
          </a:blip>
          <a:stretch>
            <a:fillRect/>
          </a:stretch>
        </p:blipFill>
        <p:spPr>
          <a:xfrm>
            <a:off x="1015525" y="1811225"/>
            <a:ext cx="7112957" cy="33322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2"/>
          <p:cNvSpPr txBox="1"/>
          <p:nvPr>
            <p:ph type="title"/>
          </p:nvPr>
        </p:nvSpPr>
        <p:spPr>
          <a:xfrm>
            <a:off x="471900" y="870425"/>
            <a:ext cx="85893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HK: pre and post hemodynamics</a:t>
            </a:r>
            <a:endParaRPr/>
          </a:p>
        </p:txBody>
      </p:sp>
      <p:pic>
        <p:nvPicPr>
          <p:cNvPr id="376" name="Google Shape;376;p62" title="Screenshot_20250923_111059_Gallery.jpg"/>
          <p:cNvPicPr preferRelativeResize="0"/>
          <p:nvPr/>
        </p:nvPicPr>
        <p:blipFill>
          <a:blip r:embed="rId3">
            <a:alphaModFix/>
          </a:blip>
          <a:stretch>
            <a:fillRect/>
          </a:stretch>
        </p:blipFill>
        <p:spPr>
          <a:xfrm>
            <a:off x="891375" y="1737725"/>
            <a:ext cx="3338522" cy="3332276"/>
          </a:xfrm>
          <a:prstGeom prst="rect">
            <a:avLst/>
          </a:prstGeom>
          <a:noFill/>
          <a:ln>
            <a:noFill/>
          </a:ln>
        </p:spPr>
      </p:pic>
      <p:pic>
        <p:nvPicPr>
          <p:cNvPr id="377" name="Google Shape;377;p62" title="Screenshot_20250923_111044_Gallery.jpg"/>
          <p:cNvPicPr preferRelativeResize="0"/>
          <p:nvPr/>
        </p:nvPicPr>
        <p:blipFill>
          <a:blip r:embed="rId4">
            <a:alphaModFix/>
          </a:blip>
          <a:stretch>
            <a:fillRect/>
          </a:stretch>
        </p:blipFill>
        <p:spPr>
          <a:xfrm>
            <a:off x="4382297" y="1737725"/>
            <a:ext cx="3870316" cy="33322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3"/>
          <p:cNvSpPr txBox="1"/>
          <p:nvPr>
            <p:ph type="title"/>
          </p:nvPr>
        </p:nvSpPr>
        <p:spPr>
          <a:xfrm>
            <a:off x="471900" y="870425"/>
            <a:ext cx="8589300" cy="63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TEER Benefits</a:t>
            </a:r>
            <a:endParaRPr/>
          </a:p>
        </p:txBody>
      </p:sp>
      <p:pic>
        <p:nvPicPr>
          <p:cNvPr id="383" name="Google Shape;383;p63"/>
          <p:cNvPicPr preferRelativeResize="0"/>
          <p:nvPr/>
        </p:nvPicPr>
        <p:blipFill>
          <a:blip r:embed="rId3">
            <a:alphaModFix/>
          </a:blip>
          <a:stretch>
            <a:fillRect/>
          </a:stretch>
        </p:blipFill>
        <p:spPr>
          <a:xfrm>
            <a:off x="1177550" y="1744550"/>
            <a:ext cx="6788890" cy="33322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br>
              <a:rPr lang="en"/>
            </a:br>
            <a:r>
              <a:rPr lang="en"/>
              <a:t>Our current TEER program (Last Quarter)</a:t>
            </a:r>
            <a:endParaRPr/>
          </a:p>
          <a:p>
            <a:pPr indent="0" lvl="0" marL="0" rtl="0" algn="l">
              <a:spcBef>
                <a:spcPts val="0"/>
              </a:spcBef>
              <a:spcAft>
                <a:spcPts val="0"/>
              </a:spcAft>
              <a:buNone/>
            </a:pPr>
            <a:r>
              <a:t/>
            </a:r>
            <a:endParaRPr/>
          </a:p>
        </p:txBody>
      </p:sp>
      <p:sp>
        <p:nvSpPr>
          <p:cNvPr id="389" name="Google Shape;389;p6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n= 8</a:t>
            </a:r>
            <a:endParaRPr/>
          </a:p>
          <a:p>
            <a:pPr indent="-317500" lvl="0" marL="457200" rtl="0" algn="l">
              <a:lnSpc>
                <a:spcPct val="150000"/>
              </a:lnSpc>
              <a:spcBef>
                <a:spcPts val="0"/>
              </a:spcBef>
              <a:spcAft>
                <a:spcPts val="0"/>
              </a:spcAft>
              <a:buSzPts val="1400"/>
              <a:buChar char="●"/>
            </a:pPr>
            <a:r>
              <a:rPr lang="en"/>
              <a:t>Age 72 - 88 (mean 81.3)</a:t>
            </a:r>
            <a:endParaRPr/>
          </a:p>
          <a:p>
            <a:pPr indent="-317500" lvl="0" marL="457200" rtl="0" algn="l">
              <a:lnSpc>
                <a:spcPct val="150000"/>
              </a:lnSpc>
              <a:spcBef>
                <a:spcPts val="0"/>
              </a:spcBef>
              <a:spcAft>
                <a:spcPts val="0"/>
              </a:spcAft>
              <a:buSzPts val="1400"/>
              <a:buChar char="●"/>
            </a:pPr>
            <a:r>
              <a:rPr lang="en"/>
              <a:t>STS score 8.08 - 44 (mean 15.1)</a:t>
            </a:r>
            <a:endParaRPr/>
          </a:p>
          <a:p>
            <a:pPr indent="-317500" lvl="0" marL="457200" rtl="0" algn="l">
              <a:lnSpc>
                <a:spcPct val="150000"/>
              </a:lnSpc>
              <a:spcBef>
                <a:spcPts val="0"/>
              </a:spcBef>
              <a:spcAft>
                <a:spcPts val="0"/>
              </a:spcAft>
              <a:buSzPts val="1400"/>
              <a:buChar char="●"/>
            </a:pPr>
            <a:r>
              <a:rPr lang="en"/>
              <a:t>EF 35 - 65% ( median 50)</a:t>
            </a:r>
            <a:endParaRPr/>
          </a:p>
          <a:p>
            <a:pPr indent="-317500" lvl="0" marL="457200" rtl="0" algn="l">
              <a:lnSpc>
                <a:spcPct val="150000"/>
              </a:lnSpc>
              <a:spcBef>
                <a:spcPts val="0"/>
              </a:spcBef>
              <a:spcAft>
                <a:spcPts val="0"/>
              </a:spcAft>
              <a:buSzPts val="1400"/>
              <a:buChar char="●"/>
            </a:pPr>
            <a:r>
              <a:rPr lang="en"/>
              <a:t>PAP 35 - 110 ( mean 57)</a:t>
            </a:r>
            <a:endParaRPr/>
          </a:p>
        </p:txBody>
      </p:sp>
      <p:sp>
        <p:nvSpPr>
          <p:cNvPr id="390" name="Google Shape;390;p6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a:t>Procedure time mean 98 min</a:t>
            </a:r>
            <a:endParaRPr/>
          </a:p>
          <a:p>
            <a:pPr indent="-317500" lvl="0" marL="457200" rtl="0" algn="l">
              <a:lnSpc>
                <a:spcPct val="150000"/>
              </a:lnSpc>
              <a:spcBef>
                <a:spcPts val="0"/>
              </a:spcBef>
              <a:spcAft>
                <a:spcPts val="0"/>
              </a:spcAft>
              <a:buSzPts val="1400"/>
              <a:buChar char="●"/>
            </a:pPr>
            <a:r>
              <a:rPr lang="en"/>
              <a:t>Device time mean 81 min</a:t>
            </a:r>
            <a:endParaRPr/>
          </a:p>
          <a:p>
            <a:pPr indent="-317500" lvl="0" marL="457200" rtl="0" algn="l">
              <a:lnSpc>
                <a:spcPct val="150000"/>
              </a:lnSpc>
              <a:spcBef>
                <a:spcPts val="0"/>
              </a:spcBef>
              <a:spcAft>
                <a:spcPts val="0"/>
              </a:spcAft>
              <a:buSzPts val="1400"/>
              <a:buChar char="●"/>
            </a:pPr>
            <a:r>
              <a:rPr lang="en"/>
              <a:t>Number of clips 1-2</a:t>
            </a:r>
            <a:endParaRPr/>
          </a:p>
          <a:p>
            <a:pPr indent="-317500" lvl="0" marL="457200" rtl="0" algn="l">
              <a:lnSpc>
                <a:spcPct val="150000"/>
              </a:lnSpc>
              <a:spcBef>
                <a:spcPts val="0"/>
              </a:spcBef>
              <a:spcAft>
                <a:spcPts val="0"/>
              </a:spcAft>
              <a:buSzPts val="1400"/>
              <a:buChar char="●"/>
            </a:pPr>
            <a:r>
              <a:rPr lang="en"/>
              <a:t>LA pre 18 - 60 ( mean 33)</a:t>
            </a:r>
            <a:endParaRPr/>
          </a:p>
          <a:p>
            <a:pPr indent="-317500" lvl="0" marL="457200" rtl="0" algn="l">
              <a:lnSpc>
                <a:spcPct val="150000"/>
              </a:lnSpc>
              <a:spcBef>
                <a:spcPts val="0"/>
              </a:spcBef>
              <a:spcAft>
                <a:spcPts val="0"/>
              </a:spcAft>
              <a:buSzPts val="1400"/>
              <a:buChar char="●"/>
            </a:pPr>
            <a:r>
              <a:rPr lang="en"/>
              <a:t>LA post 8 - 18 (mean 13)</a:t>
            </a:r>
            <a:endParaRPr/>
          </a:p>
          <a:p>
            <a:pPr indent="-317500" lvl="0" marL="457200" rtl="0" algn="l">
              <a:lnSpc>
                <a:spcPct val="150000"/>
              </a:lnSpc>
              <a:spcBef>
                <a:spcPts val="0"/>
              </a:spcBef>
              <a:spcAft>
                <a:spcPts val="0"/>
              </a:spcAft>
              <a:buSzPts val="1400"/>
              <a:buChar char="●"/>
            </a:pPr>
            <a:r>
              <a:rPr lang="en"/>
              <a:t>MV mean gradient post 2 - 6 (median 4)</a:t>
            </a:r>
            <a:endParaRPr/>
          </a:p>
          <a:p>
            <a:pPr indent="-317500" lvl="0" marL="457200" rtl="0" algn="l">
              <a:lnSpc>
                <a:spcPct val="150000"/>
              </a:lnSpc>
              <a:spcBef>
                <a:spcPts val="0"/>
              </a:spcBef>
              <a:spcAft>
                <a:spcPts val="0"/>
              </a:spcAft>
              <a:buSzPts val="1400"/>
              <a:buChar char="●"/>
            </a:pPr>
            <a:r>
              <a:rPr lang="en"/>
              <a:t>Procedural success 100%</a:t>
            </a:r>
            <a:endParaRPr/>
          </a:p>
          <a:p>
            <a:pPr indent="-317500" lvl="0" marL="457200" rtl="0" algn="l">
              <a:lnSpc>
                <a:spcPct val="150000"/>
              </a:lnSpc>
              <a:spcBef>
                <a:spcPts val="0"/>
              </a:spcBef>
              <a:spcAft>
                <a:spcPts val="0"/>
              </a:spcAft>
              <a:buSzPts val="1400"/>
              <a:buChar char="●"/>
            </a:pPr>
            <a:r>
              <a:rPr lang="en"/>
              <a:t>LOS post 1 -8 days (mean 3.75, median 1)</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5"/>
          <p:cNvSpPr txBox="1"/>
          <p:nvPr>
            <p:ph type="title"/>
          </p:nvPr>
        </p:nvSpPr>
        <p:spPr>
          <a:xfrm>
            <a:off x="-150" y="2065350"/>
            <a:ext cx="91440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NEW FRONTIER TMV REPLACEMENT</a:t>
            </a:r>
            <a:endParaRPr/>
          </a:p>
          <a:p>
            <a:pPr indent="0" lvl="0" marL="0" rtl="0" algn="l">
              <a:spcBef>
                <a:spcPts val="0"/>
              </a:spcBef>
              <a:spcAft>
                <a:spcPts val="0"/>
              </a:spcAft>
              <a:buNone/>
            </a:pPr>
            <a:r>
              <a:rPr lang="en" sz="2500"/>
              <a:t>THE M3 VALVE in NATIVE</a:t>
            </a:r>
            <a:endParaRPr sz="25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How the SAPIEN M3 transcatheter mitral valve replacement is implanted via a transseptal approach: A step-by-step illustration of mitral valve replacement with the SAPIEN M3 TMVR System.&#10;&#10;Content related to Edwards Lifesciences devices is intended for healthcare professionals. By viewing, you confirm you are a healthcare professional. The contents herein are intended for viewers in Europe excluding France.&#10;&#10;More product information: https://www.edwards.com/gb/healthcare-professionals/products-services/transcatheter-mitral-tricuspid-technologies/sapien-m3&#10;&#10;PP--EU-8849" id="400" name="Google Shape;400;p66" title="Edwards Lifesciences SAPIEN M3 transcatheter mitral valve replacement system - Procedural Animation">
            <a:hlinkClick r:id="rId3"/>
          </p:cNvPr>
          <p:cNvPicPr preferRelativeResize="0"/>
          <p:nvPr/>
        </p:nvPicPr>
        <p:blipFill>
          <a:blip r:embed="rId4">
            <a:alphaModFix/>
          </a:blip>
          <a:stretch>
            <a:fillRect/>
          </a:stretch>
        </p:blipFill>
        <p:spPr>
          <a:xfrm>
            <a:off x="266475" y="178400"/>
            <a:ext cx="8577950" cy="482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Early Detection is Vital</a:t>
            </a:r>
            <a:endParaRPr/>
          </a:p>
        </p:txBody>
      </p:sp>
      <p:pic>
        <p:nvPicPr>
          <p:cNvPr id="98" name="Google Shape;98;p18"/>
          <p:cNvPicPr preferRelativeResize="0"/>
          <p:nvPr/>
        </p:nvPicPr>
        <p:blipFill>
          <a:blip r:embed="rId3">
            <a:alphaModFix/>
          </a:blip>
          <a:stretch>
            <a:fillRect/>
          </a:stretch>
        </p:blipFill>
        <p:spPr>
          <a:xfrm>
            <a:off x="958675" y="1781300"/>
            <a:ext cx="7248525" cy="323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Treatment options</a:t>
            </a:r>
            <a:endParaRPr/>
          </a:p>
        </p:txBody>
      </p:sp>
      <p:pic>
        <p:nvPicPr>
          <p:cNvPr id="104" name="Google Shape;104;p19"/>
          <p:cNvPicPr preferRelativeResize="0"/>
          <p:nvPr/>
        </p:nvPicPr>
        <p:blipFill>
          <a:blip r:embed="rId3">
            <a:alphaModFix/>
          </a:blip>
          <a:stretch>
            <a:fillRect/>
          </a:stretch>
        </p:blipFill>
        <p:spPr>
          <a:xfrm>
            <a:off x="1296813" y="1720075"/>
            <a:ext cx="6550382" cy="333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MR is undertreated</a:t>
            </a:r>
            <a:endParaRPr/>
          </a:p>
        </p:txBody>
      </p:sp>
      <p:pic>
        <p:nvPicPr>
          <p:cNvPr id="110" name="Google Shape;110;p20"/>
          <p:cNvPicPr preferRelativeResize="0"/>
          <p:nvPr/>
        </p:nvPicPr>
        <p:blipFill>
          <a:blip r:embed="rId3">
            <a:alphaModFix/>
          </a:blip>
          <a:stretch>
            <a:fillRect/>
          </a:stretch>
        </p:blipFill>
        <p:spPr>
          <a:xfrm>
            <a:off x="1106600" y="1744575"/>
            <a:ext cx="6952708" cy="3332276"/>
          </a:xfrm>
          <a:prstGeom prst="rect">
            <a:avLst/>
          </a:prstGeom>
          <a:noFill/>
          <a:ln>
            <a:noFill/>
          </a:ln>
        </p:spPr>
      </p:pic>
      <p:pic>
        <p:nvPicPr>
          <p:cNvPr id="111" name="Google Shape;111;p20"/>
          <p:cNvPicPr preferRelativeResize="0"/>
          <p:nvPr/>
        </p:nvPicPr>
        <p:blipFill rotWithShape="1">
          <a:blip r:embed="rId4">
            <a:alphaModFix/>
          </a:blip>
          <a:srcRect b="0" l="-1350" r="1350" t="0"/>
          <a:stretch/>
        </p:blipFill>
        <p:spPr>
          <a:xfrm>
            <a:off x="0" y="333375"/>
            <a:ext cx="9039225" cy="447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Case Study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